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48" r:id="rId7"/>
  </p:sldMasterIdLst>
  <p:notesMasterIdLst>
    <p:notesMasterId r:id="rId28"/>
  </p:notesMasterIdLst>
  <p:handoutMasterIdLst>
    <p:handoutMasterId r:id="rId29"/>
  </p:handoutMasterIdLst>
  <p:sldIdLst>
    <p:sldId id="286" r:id="rId8"/>
    <p:sldId id="346" r:id="rId9"/>
    <p:sldId id="311" r:id="rId10"/>
    <p:sldId id="304" r:id="rId11"/>
    <p:sldId id="307" r:id="rId12"/>
    <p:sldId id="340" r:id="rId13"/>
    <p:sldId id="326" r:id="rId14"/>
    <p:sldId id="342" r:id="rId15"/>
    <p:sldId id="343" r:id="rId16"/>
    <p:sldId id="329" r:id="rId17"/>
    <p:sldId id="332" r:id="rId18"/>
    <p:sldId id="333" r:id="rId19"/>
    <p:sldId id="344" r:id="rId20"/>
    <p:sldId id="334" r:id="rId21"/>
    <p:sldId id="335" r:id="rId22"/>
    <p:sldId id="336" r:id="rId23"/>
    <p:sldId id="337" r:id="rId24"/>
    <p:sldId id="338" r:id="rId25"/>
    <p:sldId id="341" r:id="rId26"/>
    <p:sldId id="339" r:id="rId27"/>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758B"/>
    <a:srgbClr val="686868"/>
    <a:srgbClr val="963821"/>
    <a:srgbClr val="727337"/>
    <a:srgbClr val="B8CBD6"/>
    <a:srgbClr val="6B823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4582" autoAdjust="0"/>
  </p:normalViewPr>
  <p:slideViewPr>
    <p:cSldViewPr>
      <p:cViewPr varScale="1">
        <p:scale>
          <a:sx n="139" d="100"/>
          <a:sy n="139" d="100"/>
        </p:scale>
        <p:origin x="1316"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4" d="100"/>
          <a:sy n="84" d="100"/>
        </p:scale>
        <p:origin x="-3180"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8" Type="http://schemas.openxmlformats.org/officeDocument/2006/relationships/slide" Target="slides/slide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30" Type="http://schemas.openxmlformats.org/officeDocument/2006/relationships/commentAuthors" Target="commentAuthors.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6653" tIns="48327" rIns="96653" bIns="48327"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6653" tIns="48327" rIns="96653" bIns="48327" rtlCol="0"/>
          <a:lstStyle>
            <a:lvl1pPr algn="r" eaLnBrk="1" hangingPunct="1">
              <a:defRPr sz="1200">
                <a:latin typeface="Arial" charset="0"/>
              </a:defRPr>
            </a:lvl1pPr>
          </a:lstStyle>
          <a:p>
            <a:pPr>
              <a:defRPr/>
            </a:pPr>
            <a:fld id="{50DB6BB2-093B-41D3-80AB-C56384B590B4}" type="datetimeFigureOut">
              <a:rPr lang="en-US"/>
              <a:pPr>
                <a:defRPr/>
              </a:pPr>
              <a:t>12/15/2022</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6653" tIns="48327" rIns="96653" bIns="48327"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vl1pPr>
          </a:lstStyle>
          <a:p>
            <a:fld id="{631CFDFF-4183-4ACD-A50D-82202B02C120}" type="slidenum">
              <a:rPr lang="en-US" altLang="en-US"/>
              <a:pPr/>
              <a:t>‹#›</a:t>
            </a:fld>
            <a:endParaRPr lang="en-US" altLang="en-US"/>
          </a:p>
        </p:txBody>
      </p:sp>
    </p:spTree>
    <p:extLst>
      <p:ext uri="{BB962C8B-B14F-4D97-AF65-F5344CB8AC3E}">
        <p14:creationId xmlns:p14="http://schemas.microsoft.com/office/powerpoint/2010/main" val="889222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eaLnBrk="1" hangingPunct="1">
              <a:defRPr sz="1200">
                <a:latin typeface="Arial" charset="0"/>
              </a:defRPr>
            </a:lvl1pPr>
          </a:lstStyle>
          <a:p>
            <a:pPr>
              <a:defRPr/>
            </a:pPr>
            <a:fld id="{449105C9-BB34-48FE-BAF9-3AE514611FC0}" type="datetimeFigureOut">
              <a:rPr lang="en-US"/>
              <a:pPr>
                <a:defRPr/>
              </a:pPr>
              <a:t>12/15/2022</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pPr lvl="0"/>
            <a:endParaRPr lang="en-US" noProof="0"/>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wrap="square" lIns="94851" tIns="47425" rIns="94851" bIns="47425" numCol="1" anchor="b" anchorCtr="0" compatLnSpc="1">
            <a:prstTxWarp prst="textNoShape">
              <a:avLst/>
            </a:prstTxWarp>
          </a:bodyPr>
          <a:lstStyle>
            <a:lvl1pPr algn="r" eaLnBrk="1" hangingPunct="1">
              <a:defRPr sz="1200"/>
            </a:lvl1pPr>
          </a:lstStyle>
          <a:p>
            <a:fld id="{DBBA16C7-CDC5-4224-A290-4C3986DA1597}" type="slidenum">
              <a:rPr lang="en-US" altLang="en-US"/>
              <a:pPr/>
              <a:t>‹#›</a:t>
            </a:fld>
            <a:endParaRPr lang="en-US" altLang="en-US"/>
          </a:p>
        </p:txBody>
      </p:sp>
    </p:spTree>
    <p:extLst>
      <p:ext uri="{BB962C8B-B14F-4D97-AF65-F5344CB8AC3E}">
        <p14:creationId xmlns:p14="http://schemas.microsoft.com/office/powerpoint/2010/main" val="237858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536192"/>
          </a:xfrm>
          <a:prstGeom prst="rect">
            <a:avLst/>
          </a:prstGeom>
        </p:spPr>
      </p:pic>
      <p:sp>
        <p:nvSpPr>
          <p:cNvPr id="2" name="Title 1"/>
          <p:cNvSpPr>
            <a:spLocks noGrp="1"/>
          </p:cNvSpPr>
          <p:nvPr>
            <p:ph type="ctrTitle"/>
          </p:nvPr>
        </p:nvSpPr>
        <p:spPr>
          <a:xfrm>
            <a:off x="685800" y="2286000"/>
            <a:ext cx="7772400" cy="993775"/>
          </a:xfrm>
          <a:prstGeom prst="rect">
            <a:avLst/>
          </a:prstGeom>
        </p:spPr>
        <p:txBody>
          <a:bodyPr/>
          <a:lstStyle>
            <a:lvl1pPr algn="l">
              <a:defRPr sz="3600" baseline="0">
                <a:solidFill>
                  <a:srgbClr val="4F758B"/>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352800"/>
            <a:ext cx="7772400" cy="2209800"/>
          </a:xfrm>
          <a:prstGeom prst="rect">
            <a:avLst/>
          </a:prstGeom>
        </p:spPr>
        <p:txBody>
          <a:bodyPr/>
          <a:lstStyle>
            <a:lvl1pPr marL="0" indent="0" algn="l">
              <a:buNone/>
              <a:defRPr sz="20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925312"/>
            <a:ext cx="9144000" cy="935736"/>
          </a:xfrm>
          <a:prstGeom prst="rect">
            <a:avLst/>
          </a:prstGeom>
        </p:spPr>
      </p:pic>
      <p:sp>
        <p:nvSpPr>
          <p:cNvPr id="6" name="TextBox 1"/>
          <p:cNvSpPr txBox="1">
            <a:spLocks noChangeArrowheads="1"/>
          </p:cNvSpPr>
          <p:nvPr userDrawn="1"/>
        </p:nvSpPr>
        <p:spPr bwMode="auto">
          <a:xfrm>
            <a:off x="2895600" y="6553200"/>
            <a:ext cx="33528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900" b="1" kern="1200" dirty="0">
                <a:solidFill>
                  <a:schemeClr val="bg1"/>
                </a:solidFill>
                <a:effectLst/>
                <a:latin typeface="Arial" panose="020B0604020202020204" pitchFamily="34" charset="0"/>
                <a:ea typeface="+mn-ea"/>
                <a:cs typeface="+mn-cs"/>
              </a:rPr>
              <a:t>CAISO Public</a:t>
            </a:r>
          </a:p>
        </p:txBody>
      </p:sp>
    </p:spTree>
    <p:extLst>
      <p:ext uri="{BB962C8B-B14F-4D97-AF65-F5344CB8AC3E}">
        <p14:creationId xmlns:p14="http://schemas.microsoft.com/office/powerpoint/2010/main" val="98668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96360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600">
                <a:solidFill>
                  <a:srgbClr val="4F758B"/>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600201"/>
            <a:ext cx="8229600" cy="4343400"/>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0"/>
          </p:nvPr>
        </p:nvSpPr>
        <p:spPr/>
        <p:txBody>
          <a:bodyPr/>
          <a:lstStyle>
            <a:lvl1pPr>
              <a:defRPr/>
            </a:lvl1pPr>
          </a:lstStyle>
          <a:p>
            <a:r>
              <a:rPr lang="en-US" altLang="en-US"/>
              <a:t>Page </a:t>
            </a:r>
            <a:fld id="{E188C49E-526C-4CA2-87C2-E99663D5313E}" type="slidenum">
              <a:rPr lang="en-US" altLang="en-US"/>
              <a:pPr/>
              <a:t>‹#›</a:t>
            </a:fld>
            <a:endParaRPr lang="en-US" altLang="en-US"/>
          </a:p>
        </p:txBody>
      </p:sp>
    </p:spTree>
    <p:extLst>
      <p:ext uri="{BB962C8B-B14F-4D97-AF65-F5344CB8AC3E}">
        <p14:creationId xmlns:p14="http://schemas.microsoft.com/office/powerpoint/2010/main" val="8260448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4F758B"/>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933617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85877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00823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a:t>Click to edit Master title style</a:t>
            </a:r>
            <a:endParaRPr lang="en-US" dirty="0"/>
          </a:p>
        </p:txBody>
      </p:sp>
    </p:spTree>
    <p:extLst>
      <p:ext uri="{BB962C8B-B14F-4D97-AF65-F5344CB8AC3E}">
        <p14:creationId xmlns:p14="http://schemas.microsoft.com/office/powerpoint/2010/main" val="831014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7529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4F758B"/>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7492343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935463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083808"/>
            <a:ext cx="9144000" cy="774192"/>
          </a:xfrm>
          <a:prstGeom prst="rect">
            <a:avLst/>
          </a:prstGeom>
        </p:spPr>
      </p:pic>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368808"/>
          </a:xfrm>
          <a:prstGeom prst="rect">
            <a:avLst/>
          </a:prstGeom>
        </p:spPr>
      </p:pic>
      <p:sp>
        <p:nvSpPr>
          <p:cNvPr id="9" name="Slide Number Placeholder 5"/>
          <p:cNvSpPr>
            <a:spLocks noGrp="1"/>
          </p:cNvSpPr>
          <p:nvPr>
            <p:ph type="sldNum" sz="quarter" idx="4"/>
          </p:nvPr>
        </p:nvSpPr>
        <p:spPr>
          <a:xfrm>
            <a:off x="6553200" y="6120928"/>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686868"/>
                </a:solidFill>
              </a:defRPr>
            </a:lvl1pPr>
          </a:lstStyle>
          <a:p>
            <a:r>
              <a:rPr lang="en-US" altLang="en-US" dirty="0"/>
              <a:t>Page </a:t>
            </a:r>
            <a:fld id="{08221C61-D8E7-408F-9FD3-E2914F976291}" type="slidenum">
              <a:rPr lang="en-US" altLang="en-US"/>
              <a:pPr/>
              <a:t>‹#›</a:t>
            </a:fld>
            <a:endParaRPr lang="en-US" altLang="en-US" dirty="0"/>
          </a:p>
        </p:txBody>
      </p:sp>
      <p:sp>
        <p:nvSpPr>
          <p:cNvPr id="5" name="TextBox 1"/>
          <p:cNvSpPr txBox="1">
            <a:spLocks noChangeArrowheads="1"/>
          </p:cNvSpPr>
          <p:nvPr userDrawn="1"/>
        </p:nvSpPr>
        <p:spPr bwMode="auto">
          <a:xfrm>
            <a:off x="2895600" y="6553200"/>
            <a:ext cx="33528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900" b="1" kern="1200" dirty="0">
                <a:solidFill>
                  <a:schemeClr val="bg1"/>
                </a:solidFill>
                <a:effectLst/>
                <a:latin typeface="Arial" panose="020B0604020202020204" pitchFamily="34" charset="0"/>
                <a:ea typeface="+mn-ea"/>
                <a:cs typeface="+mn-cs"/>
              </a:rPr>
              <a:t>CAISO Public</a:t>
            </a:r>
          </a:p>
        </p:txBody>
      </p:sp>
    </p:spTree>
  </p:cSld>
  <p:clrMap bg1="lt1" tx1="dk1" bg2="lt2" tx2="dk2" accent1="accent1" accent2="accent2" accent3="accent3" accent4="accent4" accent5="accent5" accent6="accent6" hlink="hlink" folHlink="folHlink"/>
  <p:sldLayoutIdLst>
    <p:sldLayoutId id="2147484635" r:id="rId1"/>
    <p:sldLayoutId id="2147484634" r:id="rId2"/>
    <p:sldLayoutId id="2147484636" r:id="rId3"/>
    <p:sldLayoutId id="2147484637" r:id="rId4"/>
    <p:sldLayoutId id="2147484638" r:id="rId5"/>
    <p:sldLayoutId id="2147484639" r:id="rId6"/>
    <p:sldLayoutId id="2147484640" r:id="rId7"/>
    <p:sldLayoutId id="2147484641" r:id="rId8"/>
    <p:sldLayoutId id="2147484642" r:id="rId9"/>
    <p:sldLayoutId id="2147484643" r:id="rId10"/>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takeholdercenter.caiso.com/StakeholderInitiatives/Planning-standards-remedial-action-scheme-guidelines-updat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takeholdercenter.caiso.com/StakeholderInitiatives/Planning-standards-remedial-action-scheme-guidelines-upda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3683" y="3276600"/>
            <a:ext cx="7772400" cy="2590800"/>
          </a:xfrm>
        </p:spPr>
        <p:txBody>
          <a:bodyPr>
            <a:normAutofit fontScale="92500" lnSpcReduction="10000"/>
          </a:bodyPr>
          <a:lstStyle/>
          <a:p>
            <a:r>
              <a:rPr lang="en-US" dirty="0" smtClean="0"/>
              <a:t>Robert Sparks</a:t>
            </a:r>
          </a:p>
          <a:p>
            <a:r>
              <a:rPr lang="en-US" dirty="0" smtClean="0"/>
              <a:t>Senior Manager – Regional Transmission South</a:t>
            </a:r>
          </a:p>
          <a:p>
            <a:endParaRPr lang="en-US" dirty="0" smtClean="0"/>
          </a:p>
          <a:p>
            <a:r>
              <a:rPr lang="en-US" dirty="0" smtClean="0"/>
              <a:t>David </a:t>
            </a:r>
            <a:r>
              <a:rPr lang="en-US" dirty="0"/>
              <a:t>Le</a:t>
            </a:r>
          </a:p>
          <a:p>
            <a:r>
              <a:rPr lang="en-US" dirty="0"/>
              <a:t>Senior Advisor </a:t>
            </a:r>
            <a:r>
              <a:rPr lang="en-US" dirty="0" smtClean="0"/>
              <a:t>- Regional </a:t>
            </a:r>
            <a:r>
              <a:rPr lang="en-US" dirty="0"/>
              <a:t>Transmission </a:t>
            </a:r>
            <a:r>
              <a:rPr lang="en-US" dirty="0" smtClean="0"/>
              <a:t>South</a:t>
            </a:r>
          </a:p>
          <a:p>
            <a:endParaRPr lang="en-US" dirty="0"/>
          </a:p>
          <a:p>
            <a:r>
              <a:rPr lang="en-US" dirty="0" smtClean="0"/>
              <a:t>Stakeholder Call </a:t>
            </a:r>
            <a:endParaRPr lang="en-US" dirty="0"/>
          </a:p>
          <a:p>
            <a:r>
              <a:rPr lang="en-US" dirty="0" smtClean="0"/>
              <a:t>December 15, 2022</a:t>
            </a:r>
            <a:endParaRPr lang="en-US" dirty="0"/>
          </a:p>
        </p:txBody>
      </p:sp>
      <p:sp>
        <p:nvSpPr>
          <p:cNvPr id="4" name="Title 3"/>
          <p:cNvSpPr>
            <a:spLocks noGrp="1"/>
          </p:cNvSpPr>
          <p:nvPr>
            <p:ph type="ctrTitle"/>
          </p:nvPr>
        </p:nvSpPr>
        <p:spPr>
          <a:xfrm>
            <a:off x="689725" y="1752600"/>
            <a:ext cx="7772400" cy="993775"/>
          </a:xfrm>
        </p:spPr>
        <p:txBody>
          <a:bodyPr/>
          <a:lstStyle/>
          <a:p>
            <a:r>
              <a:rPr lang="en-US" dirty="0"/>
              <a:t>ISO Planning Standards – Remedial Action Scheme Guidelines </a:t>
            </a:r>
            <a:r>
              <a:rPr lang="en-US" dirty="0" smtClean="0"/>
              <a:t>Updates</a:t>
            </a:r>
            <a:r>
              <a:rPr lang="en-US" dirty="0"/>
              <a:t/>
            </a:r>
            <a:br>
              <a:rPr lang="en-US" dirty="0"/>
            </a:br>
            <a:endParaRPr lang="en-US" dirty="0"/>
          </a:p>
        </p:txBody>
      </p:sp>
    </p:spTree>
    <p:extLst>
      <p:ext uri="{BB962C8B-B14F-4D97-AF65-F5344CB8AC3E}">
        <p14:creationId xmlns:p14="http://schemas.microsoft.com/office/powerpoint/2010/main" val="4105674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Draft Final Proposal – RAS guidelines updates</a:t>
            </a:r>
            <a:endParaRPr lang="en-US" dirty="0"/>
          </a:p>
        </p:txBody>
      </p:sp>
      <p:sp>
        <p:nvSpPr>
          <p:cNvPr id="3" name="Content Placeholder 2"/>
          <p:cNvSpPr>
            <a:spLocks noGrp="1"/>
          </p:cNvSpPr>
          <p:nvPr>
            <p:ph idx="1"/>
          </p:nvPr>
        </p:nvSpPr>
        <p:spPr>
          <a:xfrm>
            <a:off x="457200" y="1143000"/>
            <a:ext cx="8229600" cy="4648201"/>
          </a:xfrm>
        </p:spPr>
        <p:txBody>
          <a:bodyPr>
            <a:normAutofit fontScale="92500"/>
          </a:bodyPr>
          <a:lstStyle/>
          <a:p>
            <a:pPr>
              <a:spcBef>
                <a:spcPts val="600"/>
              </a:spcBef>
              <a:spcAft>
                <a:spcPts val="600"/>
              </a:spcAft>
            </a:pPr>
            <a:r>
              <a:rPr lang="en-US" dirty="0" smtClean="0"/>
              <a:t>Since there was general support for the removal of redundant language of the following ISO SPS guidelines, the removal of these guidelines proceed in the final ISO Planning Standards</a:t>
            </a:r>
          </a:p>
          <a:p>
            <a:pPr>
              <a:spcBef>
                <a:spcPts val="600"/>
              </a:spcBef>
              <a:spcAft>
                <a:spcPts val="600"/>
              </a:spcAft>
            </a:pPr>
            <a:endParaRPr lang="en-US" dirty="0" smtClean="0"/>
          </a:p>
          <a:p>
            <a:pPr lvl="1">
              <a:spcBef>
                <a:spcPts val="600"/>
              </a:spcBef>
              <a:spcAft>
                <a:spcPts val="600"/>
              </a:spcAft>
            </a:pPr>
            <a:r>
              <a:rPr lang="en-US" dirty="0" smtClean="0"/>
              <a:t>Permanent removal of ISO SPS1, 2, 4, 5, 8, 9, 11 , 12, 13, 14, 15, and 17</a:t>
            </a:r>
          </a:p>
          <a:p>
            <a:pPr lvl="1">
              <a:spcBef>
                <a:spcPts val="600"/>
              </a:spcBef>
              <a:spcAft>
                <a:spcPts val="600"/>
              </a:spcAft>
            </a:pPr>
            <a:r>
              <a:rPr lang="en-US" dirty="0" smtClean="0"/>
              <a:t>These are replaced by ISO S-RAS 1 as in the following:</a:t>
            </a:r>
          </a:p>
          <a:p>
            <a:pPr lvl="2">
              <a:spcBef>
                <a:spcPts val="600"/>
              </a:spcBef>
              <a:spcAft>
                <a:spcPts val="600"/>
              </a:spcAft>
            </a:pPr>
            <a:r>
              <a:rPr lang="en-US" b="1" dirty="0"/>
              <a:t>ISO </a:t>
            </a:r>
            <a:r>
              <a:rPr lang="en-US" b="1" dirty="0" smtClean="0"/>
              <a:t>S-RAS1</a:t>
            </a:r>
            <a:endParaRPr lang="en-US" b="1" dirty="0"/>
          </a:p>
          <a:p>
            <a:pPr marL="1143000" lvl="3" indent="0">
              <a:spcBef>
                <a:spcPts val="600"/>
              </a:spcBef>
              <a:spcAft>
                <a:spcPts val="600"/>
              </a:spcAft>
              <a:buNone/>
            </a:pPr>
            <a:r>
              <a:rPr lang="en-US" dirty="0" smtClean="0"/>
              <a:t>New </a:t>
            </a:r>
            <a:r>
              <a:rPr lang="en-US" dirty="0"/>
              <a:t>RAS implementation should meet the NERC PRC-012-2 (or subsequent version) requirements.</a:t>
            </a:r>
          </a:p>
          <a:p>
            <a:pPr lvl="2">
              <a:spcBef>
                <a:spcPts val="600"/>
              </a:spcBef>
              <a:spcAft>
                <a:spcPts val="600"/>
              </a:spcAft>
            </a:pPr>
            <a:endParaRPr lang="en-US" dirty="0" smtClean="0"/>
          </a:p>
          <a:p>
            <a:pPr lvl="1">
              <a:spcBef>
                <a:spcPts val="600"/>
              </a:spcBef>
              <a:spcAft>
                <a:spcPts val="600"/>
              </a:spcAft>
            </a:pPr>
            <a:endParaRPr lang="en-US"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10</a:t>
            </a:fld>
            <a:endParaRPr lang="en-US" altLang="en-US"/>
          </a:p>
        </p:txBody>
      </p:sp>
    </p:spTree>
    <p:extLst>
      <p:ext uri="{BB962C8B-B14F-4D97-AF65-F5344CB8AC3E}">
        <p14:creationId xmlns:p14="http://schemas.microsoft.com/office/powerpoint/2010/main" val="2015147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Draft Final Proposal – RAS guidelines updates</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11</a:t>
            </a:fld>
            <a:endParaRPr lang="en-US" altLang="en-US"/>
          </a:p>
        </p:txBody>
      </p:sp>
      <p:sp>
        <p:nvSpPr>
          <p:cNvPr id="5" name="Content Placeholder 6"/>
          <p:cNvSpPr>
            <a:spLocks noGrp="1"/>
          </p:cNvSpPr>
          <p:nvPr>
            <p:ph idx="1"/>
          </p:nvPr>
        </p:nvSpPr>
        <p:spPr>
          <a:xfrm>
            <a:off x="457200" y="1417638"/>
            <a:ext cx="8229600" cy="4525963"/>
          </a:xfrm>
        </p:spPr>
        <p:txBody>
          <a:bodyPr>
            <a:normAutofit/>
          </a:bodyPr>
          <a:lstStyle/>
          <a:p>
            <a:pPr algn="just">
              <a:spcBef>
                <a:spcPts val="600"/>
              </a:spcBef>
              <a:spcAft>
                <a:spcPts val="600"/>
              </a:spcAft>
            </a:pPr>
            <a:r>
              <a:rPr lang="en-US" sz="2300" b="1" dirty="0" smtClean="0"/>
              <a:t>ISO S-RAS2 </a:t>
            </a:r>
            <a:r>
              <a:rPr lang="en-US" sz="2300" dirty="0" smtClean="0"/>
              <a:t>– </a:t>
            </a:r>
          </a:p>
          <a:p>
            <a:pPr marL="400050" lvl="1" indent="0" algn="just">
              <a:spcBef>
                <a:spcPts val="600"/>
              </a:spcBef>
              <a:spcAft>
                <a:spcPts val="600"/>
              </a:spcAft>
              <a:buNone/>
            </a:pPr>
            <a:r>
              <a:rPr lang="en-US" sz="2300" dirty="0"/>
              <a:t>The RAS should not be proposed for mitigating reliability concerns under normal conditions (i.e., Category P0</a:t>
            </a:r>
            <a:r>
              <a:rPr lang="en-US" sz="2300" dirty="0" smtClean="0"/>
              <a:t>).</a:t>
            </a:r>
          </a:p>
          <a:p>
            <a:pPr marL="400050" lvl="1" indent="0" algn="just">
              <a:spcBef>
                <a:spcPts val="600"/>
              </a:spcBef>
              <a:spcAft>
                <a:spcPts val="600"/>
              </a:spcAft>
              <a:buNone/>
            </a:pPr>
            <a:endParaRPr lang="en-US" dirty="0"/>
          </a:p>
          <a:p>
            <a:pPr marL="400050" lvl="1" indent="0" algn="just">
              <a:spcBef>
                <a:spcPts val="600"/>
              </a:spcBef>
              <a:spcAft>
                <a:spcPts val="600"/>
              </a:spcAft>
              <a:buNone/>
            </a:pPr>
            <a:r>
              <a:rPr lang="en-US" sz="2600" dirty="0" smtClean="0"/>
              <a:t>There is no change to the above language from the previous version of the Straw Proposal</a:t>
            </a:r>
            <a:endParaRPr lang="en-US" sz="2600" dirty="0"/>
          </a:p>
        </p:txBody>
      </p:sp>
    </p:spTree>
    <p:extLst>
      <p:ext uri="{BB962C8B-B14F-4D97-AF65-F5344CB8AC3E}">
        <p14:creationId xmlns:p14="http://schemas.microsoft.com/office/powerpoint/2010/main" val="2925498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Draft Final Proposal – RAS guidelines updates</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12</a:t>
            </a:fld>
            <a:endParaRPr lang="en-US" altLang="en-US"/>
          </a:p>
        </p:txBody>
      </p:sp>
      <p:sp>
        <p:nvSpPr>
          <p:cNvPr id="5" name="Content Placeholder 6"/>
          <p:cNvSpPr>
            <a:spLocks noGrp="1"/>
          </p:cNvSpPr>
          <p:nvPr>
            <p:ph idx="1"/>
          </p:nvPr>
        </p:nvSpPr>
        <p:spPr>
          <a:xfrm>
            <a:off x="457200" y="990600"/>
            <a:ext cx="8229600" cy="5410200"/>
          </a:xfrm>
        </p:spPr>
        <p:txBody>
          <a:bodyPr>
            <a:normAutofit fontScale="62500" lnSpcReduction="20000"/>
          </a:bodyPr>
          <a:lstStyle/>
          <a:p>
            <a:pPr algn="just">
              <a:lnSpc>
                <a:spcPct val="120000"/>
              </a:lnSpc>
              <a:spcBef>
                <a:spcPts val="600"/>
              </a:spcBef>
              <a:spcAft>
                <a:spcPts val="600"/>
              </a:spcAft>
            </a:pPr>
            <a:r>
              <a:rPr lang="en-US" sz="2900" b="1" dirty="0" smtClean="0"/>
              <a:t>ISO G-RAS3 </a:t>
            </a:r>
            <a:r>
              <a:rPr lang="en-US" sz="2900" dirty="0"/>
              <a:t>– </a:t>
            </a:r>
            <a:endParaRPr lang="en-US" sz="2900" dirty="0" smtClean="0"/>
          </a:p>
          <a:p>
            <a:pPr marL="400050" lvl="1" indent="0" algn="just">
              <a:lnSpc>
                <a:spcPct val="120000"/>
              </a:lnSpc>
              <a:spcBef>
                <a:spcPts val="600"/>
              </a:spcBef>
              <a:spcAft>
                <a:spcPts val="600"/>
              </a:spcAft>
              <a:buNone/>
            </a:pPr>
            <a:r>
              <a:rPr lang="en-US" sz="2600" dirty="0"/>
              <a:t>The following are guidelines for optimizing resources to participate in the RAS design and implementation so that generation deliverability benefit is maximized:</a:t>
            </a:r>
          </a:p>
          <a:p>
            <a:pPr marL="857250" lvl="1" indent="-457200" algn="just">
              <a:lnSpc>
                <a:spcPct val="120000"/>
              </a:lnSpc>
              <a:spcBef>
                <a:spcPts val="600"/>
              </a:spcBef>
              <a:spcAft>
                <a:spcPts val="600"/>
              </a:spcAft>
              <a:buAutoNum type="alphaUcPeriod"/>
            </a:pPr>
            <a:r>
              <a:rPr lang="en-US" sz="2600" dirty="0" smtClean="0"/>
              <a:t>The </a:t>
            </a:r>
            <a:r>
              <a:rPr lang="en-US" sz="2600" dirty="0"/>
              <a:t>RAS should be designed for simple operation to trip a fixed set of generation under specific </a:t>
            </a:r>
            <a:r>
              <a:rPr lang="en-US" sz="2600" dirty="0" smtClean="0"/>
              <a:t>contingencies:</a:t>
            </a:r>
          </a:p>
          <a:p>
            <a:pPr marL="1314450" lvl="2" indent="-514350" algn="just">
              <a:lnSpc>
                <a:spcPct val="120000"/>
              </a:lnSpc>
              <a:spcBef>
                <a:spcPts val="600"/>
              </a:spcBef>
              <a:spcAft>
                <a:spcPts val="600"/>
              </a:spcAft>
              <a:buFont typeface="+mj-lt"/>
              <a:buAutoNum type="romanLcPeriod"/>
            </a:pPr>
            <a:r>
              <a:rPr lang="en-US" sz="2600" dirty="0" smtClean="0"/>
              <a:t>It </a:t>
            </a:r>
            <a:r>
              <a:rPr lang="en-US" sz="2600" dirty="0"/>
              <a:t>should not be implemented with complex design and operation that are conditioned on different flow levels on monitored transmission facilities to trip various amounts of generation</a:t>
            </a:r>
            <a:r>
              <a:rPr lang="en-US" sz="2600" dirty="0" smtClean="0"/>
              <a:t>.</a:t>
            </a:r>
          </a:p>
          <a:p>
            <a:pPr marL="1314450" lvl="2" indent="-514350" algn="just">
              <a:lnSpc>
                <a:spcPct val="120000"/>
              </a:lnSpc>
              <a:spcBef>
                <a:spcPts val="600"/>
              </a:spcBef>
              <a:spcAft>
                <a:spcPts val="600"/>
              </a:spcAft>
              <a:buFont typeface="+mj-lt"/>
              <a:buAutoNum type="romanLcPeriod"/>
            </a:pPr>
            <a:r>
              <a:rPr lang="en-US" sz="2600" dirty="0" smtClean="0">
                <a:solidFill>
                  <a:srgbClr val="000000"/>
                </a:solidFill>
              </a:rPr>
              <a:t>A RAS should not include logics to dynamically arm and trip various generation levels to achieve transmission facility flow objectives. Modeling of RAS dynamic arming and tripping of generation is not feasible in the ISO market.</a:t>
            </a:r>
          </a:p>
          <a:p>
            <a:pPr marL="400050" lvl="1" indent="0" algn="just">
              <a:lnSpc>
                <a:spcPct val="120000"/>
              </a:lnSpc>
              <a:spcBef>
                <a:spcPts val="600"/>
              </a:spcBef>
              <a:spcAft>
                <a:spcPts val="600"/>
              </a:spcAft>
              <a:buNone/>
            </a:pPr>
            <a:r>
              <a:rPr lang="en-US" sz="2900" dirty="0" smtClean="0"/>
              <a:t>The ISO is merging the above ISO G-RAS3.A. guideline with G-RAS4.G. based on the comments received that these guidelines are overlapping. The ISO agrees to merge these guidelines but is keeping the entire language of ISO G-RAS4.G for clarity.</a:t>
            </a:r>
            <a:endParaRPr lang="en-US" sz="2900" dirty="0"/>
          </a:p>
        </p:txBody>
      </p:sp>
    </p:spTree>
    <p:extLst>
      <p:ext uri="{BB962C8B-B14F-4D97-AF65-F5344CB8AC3E}">
        <p14:creationId xmlns:p14="http://schemas.microsoft.com/office/powerpoint/2010/main" val="3853707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Draft Final Proposal – RAS guidelines updates</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13</a:t>
            </a:fld>
            <a:endParaRPr lang="en-US" altLang="en-US"/>
          </a:p>
        </p:txBody>
      </p:sp>
      <p:sp>
        <p:nvSpPr>
          <p:cNvPr id="5" name="Content Placeholder 6"/>
          <p:cNvSpPr>
            <a:spLocks noGrp="1"/>
          </p:cNvSpPr>
          <p:nvPr>
            <p:ph idx="1"/>
          </p:nvPr>
        </p:nvSpPr>
        <p:spPr>
          <a:xfrm>
            <a:off x="457200" y="1066800"/>
            <a:ext cx="8229600" cy="5410200"/>
          </a:xfrm>
        </p:spPr>
        <p:txBody>
          <a:bodyPr>
            <a:normAutofit/>
          </a:bodyPr>
          <a:lstStyle/>
          <a:p>
            <a:pPr algn="just">
              <a:spcBef>
                <a:spcPts val="600"/>
              </a:spcBef>
              <a:spcAft>
                <a:spcPts val="600"/>
              </a:spcAft>
            </a:pPr>
            <a:r>
              <a:rPr lang="en-US" sz="2000" b="1" dirty="0" smtClean="0"/>
              <a:t>ISO G-RAS3 </a:t>
            </a:r>
            <a:r>
              <a:rPr lang="en-US" sz="2000" dirty="0"/>
              <a:t>– </a:t>
            </a:r>
            <a:endParaRPr lang="en-US" sz="2000" dirty="0" smtClean="0"/>
          </a:p>
          <a:p>
            <a:pPr marL="857250" lvl="1" indent="-457200" algn="just">
              <a:spcBef>
                <a:spcPts val="600"/>
              </a:spcBef>
              <a:spcAft>
                <a:spcPts val="600"/>
              </a:spcAft>
              <a:buFont typeface="+mj-lt"/>
              <a:buAutoNum type="alphaUcPeriod" startAt="2"/>
            </a:pPr>
            <a:r>
              <a:rPr lang="en-US" sz="2000" dirty="0" smtClean="0"/>
              <a:t>The </a:t>
            </a:r>
            <a:r>
              <a:rPr lang="en-US" sz="2000" dirty="0"/>
              <a:t>RAS should trip load and/or resources that have </a:t>
            </a:r>
            <a:r>
              <a:rPr lang="en-US" sz="2000" dirty="0" smtClean="0"/>
              <a:t>effectiveness </a:t>
            </a:r>
            <a:r>
              <a:rPr lang="en-US" sz="2000" dirty="0"/>
              <a:t>factors greater than 10% on the constraints that need mitigation such that the magnitude of load and/or resources to be tripped is minimized. As a matter of principle, voluntary load tripping and other pre-determined mitigations should be implemented before involuntary load tripping is utilized. Involuntary load tripping should not be included in the RAS in the high density load area(s</a:t>
            </a:r>
            <a:r>
              <a:rPr lang="en-US" sz="2000" dirty="0" smtClean="0"/>
              <a:t>).</a:t>
            </a:r>
          </a:p>
          <a:p>
            <a:pPr marL="400050" lvl="1" indent="0" algn="just">
              <a:spcBef>
                <a:spcPts val="600"/>
              </a:spcBef>
              <a:spcAft>
                <a:spcPts val="600"/>
              </a:spcAft>
              <a:buNone/>
            </a:pPr>
            <a:endParaRPr lang="en-US" dirty="0" smtClean="0"/>
          </a:p>
          <a:p>
            <a:pPr marL="400050" lvl="1" indent="0" algn="just">
              <a:spcBef>
                <a:spcPts val="600"/>
              </a:spcBef>
              <a:spcAft>
                <a:spcPts val="600"/>
              </a:spcAft>
              <a:buNone/>
            </a:pPr>
            <a:r>
              <a:rPr lang="en-US" dirty="0" smtClean="0"/>
              <a:t>There is no change proposed to the above language for ISO G-RAS3.B</a:t>
            </a:r>
            <a:endParaRPr lang="en-US" dirty="0"/>
          </a:p>
        </p:txBody>
      </p:sp>
    </p:spTree>
    <p:extLst>
      <p:ext uri="{BB962C8B-B14F-4D97-AF65-F5344CB8AC3E}">
        <p14:creationId xmlns:p14="http://schemas.microsoft.com/office/powerpoint/2010/main" val="1215942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Draft Final Proposal – RAS guidelines updates</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14</a:t>
            </a:fld>
            <a:endParaRPr lang="en-US" altLang="en-US"/>
          </a:p>
        </p:txBody>
      </p:sp>
      <p:sp>
        <p:nvSpPr>
          <p:cNvPr id="5" name="Content Placeholder 6"/>
          <p:cNvSpPr>
            <a:spLocks noGrp="1"/>
          </p:cNvSpPr>
          <p:nvPr>
            <p:ph idx="1"/>
          </p:nvPr>
        </p:nvSpPr>
        <p:spPr>
          <a:xfrm>
            <a:off x="457200" y="1066800"/>
            <a:ext cx="8229600" cy="4953000"/>
          </a:xfrm>
        </p:spPr>
        <p:txBody>
          <a:bodyPr>
            <a:normAutofit fontScale="85000" lnSpcReduction="20000"/>
          </a:bodyPr>
          <a:lstStyle/>
          <a:p>
            <a:pPr marL="0" indent="0" algn="just">
              <a:lnSpc>
                <a:spcPct val="120000"/>
              </a:lnSpc>
              <a:spcBef>
                <a:spcPts val="600"/>
              </a:spcBef>
              <a:spcAft>
                <a:spcPts val="600"/>
              </a:spcAft>
              <a:buNone/>
            </a:pPr>
            <a:r>
              <a:rPr lang="en-US" sz="2100" b="1" dirty="0" smtClean="0"/>
              <a:t>ISO G-RAS4 </a:t>
            </a:r>
            <a:r>
              <a:rPr lang="en-US" sz="1900" dirty="0"/>
              <a:t>– </a:t>
            </a:r>
            <a:r>
              <a:rPr lang="en-US" sz="1900" dirty="0" smtClean="0"/>
              <a:t>the following guidelines are intended to help simplify RAS design and implementation.</a:t>
            </a:r>
          </a:p>
          <a:p>
            <a:pPr marL="0" indent="0" algn="just">
              <a:lnSpc>
                <a:spcPct val="120000"/>
              </a:lnSpc>
              <a:spcBef>
                <a:spcPts val="600"/>
              </a:spcBef>
              <a:spcAft>
                <a:spcPts val="600"/>
              </a:spcAft>
              <a:buNone/>
            </a:pPr>
            <a:r>
              <a:rPr lang="en-US" sz="1900" dirty="0" smtClean="0"/>
              <a:t>The </a:t>
            </a:r>
            <a:r>
              <a:rPr lang="en-US" sz="1900" dirty="0"/>
              <a:t>RAS must be simple and manageable:</a:t>
            </a:r>
          </a:p>
          <a:p>
            <a:pPr marL="857250" lvl="1" indent="-457200" algn="just">
              <a:lnSpc>
                <a:spcPct val="120000"/>
              </a:lnSpc>
              <a:spcBef>
                <a:spcPts val="600"/>
              </a:spcBef>
              <a:spcAft>
                <a:spcPts val="600"/>
              </a:spcAft>
              <a:buFont typeface="+mj-lt"/>
              <a:buAutoNum type="alphaUcPeriod"/>
            </a:pPr>
            <a:r>
              <a:rPr lang="en-US" sz="1900" dirty="0" smtClean="0"/>
              <a:t>RAS should have no more than 6 contingencies.</a:t>
            </a:r>
            <a:endParaRPr lang="en-US" sz="1900" dirty="0"/>
          </a:p>
          <a:p>
            <a:pPr marL="857250" lvl="1" indent="-457200" algn="just">
              <a:lnSpc>
                <a:spcPct val="120000"/>
              </a:lnSpc>
              <a:spcBef>
                <a:spcPts val="600"/>
              </a:spcBef>
              <a:spcAft>
                <a:spcPts val="600"/>
              </a:spcAft>
              <a:buFont typeface="+mj-lt"/>
              <a:buAutoNum type="alphaUcPeriod"/>
            </a:pPr>
            <a:r>
              <a:rPr lang="en-US" sz="1900" dirty="0" smtClean="0"/>
              <a:t>RAS should not be monitoring more than 4 elements.</a:t>
            </a:r>
          </a:p>
          <a:p>
            <a:pPr marL="857250" lvl="1" indent="-457200" algn="just">
              <a:lnSpc>
                <a:spcPct val="120000"/>
              </a:lnSpc>
              <a:spcBef>
                <a:spcPts val="600"/>
              </a:spcBef>
              <a:spcAft>
                <a:spcPts val="600"/>
              </a:spcAft>
              <a:buFont typeface="+mj-lt"/>
              <a:buAutoNum type="alphaUcPeriod"/>
            </a:pPr>
            <a:r>
              <a:rPr lang="en-US" sz="1900" dirty="0"/>
              <a:t>Overlapping RAS (i.e., two different RAS monitoring one or more of the same elements or contingencies) is not allowed.</a:t>
            </a:r>
          </a:p>
          <a:p>
            <a:pPr marL="857250" lvl="1" indent="-457200" algn="just">
              <a:lnSpc>
                <a:spcPct val="120000"/>
              </a:lnSpc>
              <a:spcBef>
                <a:spcPts val="600"/>
              </a:spcBef>
              <a:spcAft>
                <a:spcPts val="600"/>
              </a:spcAft>
              <a:buFont typeface="+mj-lt"/>
              <a:buAutoNum type="alphaUcPeriod"/>
            </a:pPr>
            <a:r>
              <a:rPr lang="en-US" sz="1900" dirty="0" smtClean="0"/>
              <a:t>A </a:t>
            </a:r>
            <a:r>
              <a:rPr lang="en-US" sz="1900" dirty="0"/>
              <a:t>RAS that includes storage facilities and is implemented to operate when there is an excess of generation should not also be implemented to operate when there is an excess of charging.  Similarly, a RAS that includes storage facilities and is implemented to operate when there is an excess of charging should not also be implemented to operate when there is an excess of generation. </a:t>
            </a:r>
            <a:endParaRPr lang="en-US" sz="1900" dirty="0" smtClean="0"/>
          </a:p>
          <a:p>
            <a:pPr marL="0" indent="0" algn="just">
              <a:lnSpc>
                <a:spcPct val="120000"/>
              </a:lnSpc>
              <a:spcBef>
                <a:spcPts val="600"/>
              </a:spcBef>
              <a:spcAft>
                <a:spcPts val="600"/>
              </a:spcAft>
              <a:buNone/>
            </a:pPr>
            <a:endParaRPr lang="en-US" sz="1800" dirty="0" smtClean="0"/>
          </a:p>
          <a:p>
            <a:pPr marL="0" indent="0" algn="just">
              <a:lnSpc>
                <a:spcPct val="120000"/>
              </a:lnSpc>
              <a:spcBef>
                <a:spcPts val="600"/>
              </a:spcBef>
              <a:spcAft>
                <a:spcPts val="600"/>
              </a:spcAft>
              <a:buNone/>
            </a:pPr>
            <a:r>
              <a:rPr lang="en-US" sz="2600" dirty="0" smtClean="0"/>
              <a:t>There is no proposed change to the above language.</a:t>
            </a:r>
            <a:endParaRPr lang="en-US" sz="2600" dirty="0"/>
          </a:p>
        </p:txBody>
      </p:sp>
    </p:spTree>
    <p:extLst>
      <p:ext uri="{BB962C8B-B14F-4D97-AF65-F5344CB8AC3E}">
        <p14:creationId xmlns:p14="http://schemas.microsoft.com/office/powerpoint/2010/main" val="2823416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Draft Final Proposal – RAS guidelines updates</a:t>
            </a:r>
          </a:p>
        </p:txBody>
      </p:sp>
      <p:sp>
        <p:nvSpPr>
          <p:cNvPr id="3" name="Content Placeholder 2"/>
          <p:cNvSpPr>
            <a:spLocks noGrp="1"/>
          </p:cNvSpPr>
          <p:nvPr>
            <p:ph idx="1"/>
          </p:nvPr>
        </p:nvSpPr>
        <p:spPr>
          <a:xfrm>
            <a:off x="457200" y="965672"/>
            <a:ext cx="8229600" cy="5358928"/>
          </a:xfrm>
        </p:spPr>
        <p:txBody>
          <a:bodyPr/>
          <a:lstStyle/>
          <a:p>
            <a:pPr marL="0" indent="0" algn="just">
              <a:spcBef>
                <a:spcPts val="600"/>
              </a:spcBef>
              <a:spcAft>
                <a:spcPts val="600"/>
              </a:spcAft>
              <a:buNone/>
            </a:pPr>
            <a:r>
              <a:rPr lang="en-US" sz="2000" b="1" dirty="0"/>
              <a:t>ISO </a:t>
            </a:r>
            <a:r>
              <a:rPr lang="en-US" sz="2000" b="1" dirty="0" smtClean="0"/>
              <a:t>G-RAS4 </a:t>
            </a:r>
            <a:r>
              <a:rPr lang="en-US" sz="2000" dirty="0" smtClean="0"/>
              <a:t>(cont’d)</a:t>
            </a:r>
          </a:p>
          <a:p>
            <a:pPr marL="857250" lvl="1" indent="-457200" algn="just">
              <a:spcBef>
                <a:spcPts val="600"/>
              </a:spcBef>
              <a:spcAft>
                <a:spcPts val="600"/>
              </a:spcAft>
              <a:buFont typeface="+mj-lt"/>
              <a:buAutoNum type="alphaUcPeriod" startAt="5"/>
            </a:pPr>
            <a:r>
              <a:rPr lang="en-US" sz="2000" dirty="0" smtClean="0">
                <a:solidFill>
                  <a:srgbClr val="000000"/>
                </a:solidFill>
              </a:rPr>
              <a:t>The </a:t>
            </a:r>
            <a:r>
              <a:rPr lang="en-US" sz="2000" dirty="0">
                <a:solidFill>
                  <a:srgbClr val="000000"/>
                </a:solidFill>
              </a:rPr>
              <a:t>RAS should only monitor overloading facilities no more than 1 substation beyond the first point of </a:t>
            </a:r>
            <a:r>
              <a:rPr lang="en-US" sz="2000" dirty="0" smtClean="0">
                <a:solidFill>
                  <a:srgbClr val="000000"/>
                </a:solidFill>
              </a:rPr>
              <a:t>interconnection, or bulk transmission substation where loading concerns are identified. </a:t>
            </a:r>
            <a:endParaRPr lang="en-US" sz="2000" dirty="0">
              <a:solidFill>
                <a:srgbClr val="000000"/>
              </a:solidFill>
            </a:endParaRPr>
          </a:p>
          <a:p>
            <a:pPr marL="857250" lvl="1" indent="-457200" algn="just">
              <a:spcBef>
                <a:spcPts val="600"/>
              </a:spcBef>
              <a:spcAft>
                <a:spcPts val="600"/>
              </a:spcAft>
              <a:buFont typeface="+mj-lt"/>
              <a:buAutoNum type="alphaUcPeriod" startAt="5"/>
            </a:pPr>
            <a:r>
              <a:rPr lang="en-US" sz="2000" dirty="0"/>
              <a:t>A RAS should not require real-time operator actions to arm or disarm the RAS or change its set points.</a:t>
            </a:r>
          </a:p>
          <a:p>
            <a:pPr marL="857250" lvl="1" indent="-457200" algn="just">
              <a:spcBef>
                <a:spcPts val="600"/>
              </a:spcBef>
              <a:spcAft>
                <a:spcPts val="600"/>
              </a:spcAft>
              <a:buFont typeface="+mj-lt"/>
              <a:buAutoNum type="alphaUcPeriod" startAt="5"/>
            </a:pPr>
            <a:r>
              <a:rPr lang="en-US" sz="2000" dirty="0"/>
              <a:t>A RAS should not include </a:t>
            </a:r>
            <a:r>
              <a:rPr lang="en-US" sz="2000" dirty="0" smtClean="0"/>
              <a:t>logics </a:t>
            </a:r>
            <a:r>
              <a:rPr lang="en-US" sz="2000" dirty="0"/>
              <a:t>to dynamically arm and trip various generation level to achieve transmission facility flow objectives. </a:t>
            </a:r>
          </a:p>
          <a:p>
            <a:pPr marL="0" indent="0" algn="just">
              <a:spcBef>
                <a:spcPts val="600"/>
              </a:spcBef>
              <a:spcAft>
                <a:spcPts val="600"/>
              </a:spcAft>
              <a:buNone/>
            </a:pPr>
            <a:endParaRPr lang="en-US" sz="800" dirty="0" smtClean="0"/>
          </a:p>
          <a:p>
            <a:pPr marL="0" indent="0" algn="just">
              <a:spcBef>
                <a:spcPts val="600"/>
              </a:spcBef>
              <a:spcAft>
                <a:spcPts val="600"/>
              </a:spcAft>
              <a:buNone/>
            </a:pPr>
            <a:r>
              <a:rPr lang="en-US" dirty="0" smtClean="0"/>
              <a:t>The ISO provided the addition above based on comments received.</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15</a:t>
            </a:fld>
            <a:endParaRPr lang="en-US" altLang="en-US"/>
          </a:p>
        </p:txBody>
      </p:sp>
    </p:spTree>
    <p:extLst>
      <p:ext uri="{BB962C8B-B14F-4D97-AF65-F5344CB8AC3E}">
        <p14:creationId xmlns:p14="http://schemas.microsoft.com/office/powerpoint/2010/main" val="90026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Draft Final Proposal – RAS guidelines updates</a:t>
            </a:r>
          </a:p>
        </p:txBody>
      </p:sp>
      <p:sp>
        <p:nvSpPr>
          <p:cNvPr id="3" name="Content Placeholder 2"/>
          <p:cNvSpPr>
            <a:spLocks noGrp="1"/>
          </p:cNvSpPr>
          <p:nvPr>
            <p:ph idx="1"/>
          </p:nvPr>
        </p:nvSpPr>
        <p:spPr>
          <a:xfrm>
            <a:off x="457200" y="1219200"/>
            <a:ext cx="8229600" cy="4343400"/>
          </a:xfrm>
        </p:spPr>
        <p:txBody>
          <a:bodyPr/>
          <a:lstStyle/>
          <a:p>
            <a:pPr marL="0" indent="0" algn="just">
              <a:spcBef>
                <a:spcPts val="600"/>
              </a:spcBef>
              <a:spcAft>
                <a:spcPts val="600"/>
              </a:spcAft>
              <a:buNone/>
            </a:pPr>
            <a:r>
              <a:rPr lang="en-US" sz="2000" b="1" dirty="0"/>
              <a:t>ISO </a:t>
            </a:r>
            <a:r>
              <a:rPr lang="en-US" sz="2000" b="1" dirty="0" smtClean="0"/>
              <a:t>S-RAS5 -</a:t>
            </a:r>
          </a:p>
          <a:p>
            <a:pPr marL="0" indent="0" algn="just">
              <a:spcBef>
                <a:spcPts val="600"/>
              </a:spcBef>
              <a:spcAft>
                <a:spcPts val="600"/>
              </a:spcAft>
              <a:buNone/>
            </a:pPr>
            <a:r>
              <a:rPr lang="en-US" sz="2200" dirty="0" smtClean="0"/>
              <a:t>If </a:t>
            </a:r>
            <a:r>
              <a:rPr lang="en-US" sz="2200" dirty="0"/>
              <a:t>the RAS is designed for new generation interconnection, the RAS should not include the involuntary interruption of firm customer load. Voluntary interruption of load paid for by the generator is acceptable</a:t>
            </a:r>
            <a:r>
              <a:rPr lang="en-US" sz="2200" dirty="0" smtClean="0"/>
              <a:t>.</a:t>
            </a:r>
          </a:p>
          <a:p>
            <a:pPr marL="0" indent="0" algn="just">
              <a:spcBef>
                <a:spcPts val="600"/>
              </a:spcBef>
              <a:spcAft>
                <a:spcPts val="600"/>
              </a:spcAft>
              <a:buNone/>
            </a:pPr>
            <a:endParaRPr lang="en-US" sz="2000" dirty="0"/>
          </a:p>
          <a:p>
            <a:pPr marL="0" indent="0" algn="just">
              <a:spcBef>
                <a:spcPts val="600"/>
              </a:spcBef>
              <a:spcAft>
                <a:spcPts val="600"/>
              </a:spcAft>
              <a:buNone/>
            </a:pPr>
            <a:endParaRPr lang="en-US" dirty="0" smtClean="0"/>
          </a:p>
          <a:p>
            <a:pPr marL="0" indent="0" algn="just">
              <a:spcBef>
                <a:spcPts val="600"/>
              </a:spcBef>
              <a:spcAft>
                <a:spcPts val="600"/>
              </a:spcAft>
              <a:buNone/>
            </a:pPr>
            <a:r>
              <a:rPr lang="en-US" sz="2600" dirty="0" smtClean="0"/>
              <a:t>There is no proposed change to the language above.</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16</a:t>
            </a:fld>
            <a:endParaRPr lang="en-US" altLang="en-US"/>
          </a:p>
        </p:txBody>
      </p:sp>
    </p:spTree>
    <p:extLst>
      <p:ext uri="{BB962C8B-B14F-4D97-AF65-F5344CB8AC3E}">
        <p14:creationId xmlns:p14="http://schemas.microsoft.com/office/powerpoint/2010/main" val="1631610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Draft Final Proposal – RAS guidelines updates</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17</a:t>
            </a:fld>
            <a:endParaRPr lang="en-US" altLang="en-US"/>
          </a:p>
        </p:txBody>
      </p:sp>
      <p:sp>
        <p:nvSpPr>
          <p:cNvPr id="5" name="Content Placeholder 2"/>
          <p:cNvSpPr>
            <a:spLocks noGrp="1"/>
          </p:cNvSpPr>
          <p:nvPr>
            <p:ph idx="1"/>
          </p:nvPr>
        </p:nvSpPr>
        <p:spPr>
          <a:xfrm>
            <a:off x="457200" y="1143000"/>
            <a:ext cx="8229600" cy="4678362"/>
          </a:xfrm>
        </p:spPr>
        <p:txBody>
          <a:bodyPr>
            <a:normAutofit fontScale="85000" lnSpcReduction="20000"/>
          </a:bodyPr>
          <a:lstStyle/>
          <a:p>
            <a:pPr marL="0" indent="0" algn="just">
              <a:lnSpc>
                <a:spcPct val="120000"/>
              </a:lnSpc>
              <a:spcBef>
                <a:spcPts val="600"/>
              </a:spcBef>
              <a:spcAft>
                <a:spcPts val="600"/>
              </a:spcAft>
              <a:buNone/>
            </a:pPr>
            <a:r>
              <a:rPr lang="en-US" b="1" dirty="0"/>
              <a:t>ISO </a:t>
            </a:r>
            <a:r>
              <a:rPr lang="en-US" b="1" dirty="0" smtClean="0"/>
              <a:t>G-RAS6 -</a:t>
            </a:r>
          </a:p>
          <a:p>
            <a:pPr marL="0" indent="0" algn="just">
              <a:lnSpc>
                <a:spcPct val="120000"/>
              </a:lnSpc>
              <a:spcBef>
                <a:spcPts val="600"/>
              </a:spcBef>
              <a:spcAft>
                <a:spcPts val="600"/>
              </a:spcAft>
              <a:buNone/>
            </a:pPr>
            <a:r>
              <a:rPr lang="en-US" dirty="0" smtClean="0"/>
              <a:t>The </a:t>
            </a:r>
            <a:r>
              <a:rPr lang="en-US" dirty="0"/>
              <a:t>total net amount of generation </a:t>
            </a:r>
            <a:r>
              <a:rPr lang="en-US" dirty="0" smtClean="0"/>
              <a:t>(</a:t>
            </a:r>
            <a:r>
              <a:rPr lang="en-US" dirty="0" err="1" smtClean="0"/>
              <a:t>Pmax</a:t>
            </a:r>
            <a:r>
              <a:rPr lang="en-US" dirty="0"/>
              <a:t> </a:t>
            </a:r>
            <a:r>
              <a:rPr lang="en-US" dirty="0" smtClean="0"/>
              <a:t>– auxiliary load) tripped </a:t>
            </a:r>
            <a:r>
              <a:rPr lang="en-US" dirty="0"/>
              <a:t>by a RAS for a single contingency (</a:t>
            </a:r>
            <a:r>
              <a:rPr lang="en-US" dirty="0" smtClean="0"/>
              <a:t>P1 </a:t>
            </a:r>
            <a:r>
              <a:rPr lang="en-US" dirty="0" smtClean="0">
                <a:solidFill>
                  <a:srgbClr val="000000"/>
                </a:solidFill>
              </a:rPr>
              <a:t>or P2) </a:t>
            </a:r>
            <a:r>
              <a:rPr lang="en-US" dirty="0">
                <a:solidFill>
                  <a:srgbClr val="000000"/>
                </a:solidFill>
              </a:rPr>
              <a:t>should not exceed the ISO’s largest single generation contingency (currently one Diablo Canyon unit at 1150 MW). The total net amount of generation tripped by a RAS for multiple contingencies (P3 – P7) cannot exceed 1400 MW</a:t>
            </a:r>
            <a:r>
              <a:rPr lang="en-US" dirty="0" smtClean="0">
                <a:solidFill>
                  <a:srgbClr val="000000"/>
                </a:solidFill>
              </a:rPr>
              <a:t>. These amounts should be based on the maximum interconnection service capacity of the generating facilities that are to be tripped rather than their current MW production.</a:t>
            </a:r>
          </a:p>
          <a:p>
            <a:pPr marL="0" indent="0" algn="just">
              <a:lnSpc>
                <a:spcPct val="120000"/>
              </a:lnSpc>
              <a:spcBef>
                <a:spcPts val="600"/>
              </a:spcBef>
              <a:spcAft>
                <a:spcPts val="600"/>
              </a:spcAft>
              <a:buNone/>
            </a:pPr>
            <a:endParaRPr lang="en-US" dirty="0" smtClean="0"/>
          </a:p>
          <a:p>
            <a:pPr marL="0" indent="0" algn="just">
              <a:lnSpc>
                <a:spcPct val="120000"/>
              </a:lnSpc>
              <a:spcBef>
                <a:spcPts val="600"/>
              </a:spcBef>
              <a:spcAft>
                <a:spcPts val="600"/>
              </a:spcAft>
              <a:buNone/>
            </a:pPr>
            <a:r>
              <a:rPr lang="en-US" sz="2800" dirty="0" smtClean="0"/>
              <a:t>The above additions are included based on the comments received for further clarifications.</a:t>
            </a:r>
          </a:p>
        </p:txBody>
      </p:sp>
    </p:spTree>
    <p:extLst>
      <p:ext uri="{BB962C8B-B14F-4D97-AF65-F5344CB8AC3E}">
        <p14:creationId xmlns:p14="http://schemas.microsoft.com/office/powerpoint/2010/main" val="40100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Draft Final Proposal – RAS guidelines updates</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18</a:t>
            </a:fld>
            <a:endParaRPr lang="en-US" altLang="en-US"/>
          </a:p>
        </p:txBody>
      </p:sp>
      <p:sp>
        <p:nvSpPr>
          <p:cNvPr id="5" name="Content Placeholder 2"/>
          <p:cNvSpPr>
            <a:spLocks noGrp="1"/>
          </p:cNvSpPr>
          <p:nvPr>
            <p:ph idx="1"/>
          </p:nvPr>
        </p:nvSpPr>
        <p:spPr>
          <a:xfrm>
            <a:off x="457200" y="1143000"/>
            <a:ext cx="8229600" cy="5257800"/>
          </a:xfrm>
        </p:spPr>
        <p:txBody>
          <a:bodyPr>
            <a:normAutofit fontScale="70000" lnSpcReduction="20000"/>
          </a:bodyPr>
          <a:lstStyle/>
          <a:p>
            <a:pPr marL="0" indent="0" algn="just">
              <a:lnSpc>
                <a:spcPct val="120000"/>
              </a:lnSpc>
              <a:spcBef>
                <a:spcPts val="600"/>
              </a:spcBef>
              <a:spcAft>
                <a:spcPts val="600"/>
              </a:spcAft>
              <a:buNone/>
            </a:pPr>
            <a:r>
              <a:rPr lang="en-US" sz="2600" b="1" dirty="0"/>
              <a:t>ISO G-RAS7 -</a:t>
            </a:r>
          </a:p>
          <a:p>
            <a:pPr marL="0" indent="0" algn="just">
              <a:lnSpc>
                <a:spcPct val="120000"/>
              </a:lnSpc>
              <a:spcBef>
                <a:spcPts val="600"/>
              </a:spcBef>
              <a:spcAft>
                <a:spcPts val="600"/>
              </a:spcAft>
              <a:buNone/>
            </a:pPr>
            <a:r>
              <a:rPr lang="en-US" dirty="0">
                <a:solidFill>
                  <a:srgbClr val="000000"/>
                </a:solidFill>
              </a:rPr>
              <a:t>The ISO, in coordination with affected parties, may relax RAS requirements as a temporary “bridge” to system reinforcements that are being considered for ISO management and Board approval. Normally this “bridging” period would be limited to the time it takes to implement a specified transmission solution. </a:t>
            </a:r>
            <a:endParaRPr lang="en-US" dirty="0" smtClean="0">
              <a:solidFill>
                <a:srgbClr val="000000"/>
              </a:solidFill>
            </a:endParaRPr>
          </a:p>
          <a:p>
            <a:pPr marL="0" indent="0" algn="just">
              <a:lnSpc>
                <a:spcPct val="120000"/>
              </a:lnSpc>
              <a:spcBef>
                <a:spcPts val="600"/>
              </a:spcBef>
              <a:spcAft>
                <a:spcPts val="600"/>
              </a:spcAft>
              <a:buNone/>
            </a:pPr>
            <a:r>
              <a:rPr lang="en-US" dirty="0" smtClean="0">
                <a:solidFill>
                  <a:srgbClr val="000000"/>
                </a:solidFill>
              </a:rPr>
              <a:t>An </a:t>
            </a:r>
            <a:r>
              <a:rPr lang="en-US" dirty="0">
                <a:solidFill>
                  <a:srgbClr val="000000"/>
                </a:solidFill>
              </a:rPr>
              <a:t>example of a relaxation of RAS guidelines and standard requirements would be to allow 8 initiating events rather than limiting the RAS to 6 initiating events until the identified system reinforcements are placed into service. In addition, for multiple element contingencies that are not in the ISO market model, these guidelines and standards may be more </a:t>
            </a:r>
            <a:r>
              <a:rPr lang="en-US">
                <a:solidFill>
                  <a:srgbClr val="000000"/>
                </a:solidFill>
              </a:rPr>
              <a:t>flexible</a:t>
            </a:r>
            <a:r>
              <a:rPr lang="en-US" smtClean="0">
                <a:solidFill>
                  <a:srgbClr val="000000"/>
                </a:solidFill>
              </a:rPr>
              <a:t>.</a:t>
            </a:r>
          </a:p>
          <a:p>
            <a:pPr marL="0" indent="0" algn="just">
              <a:lnSpc>
                <a:spcPct val="120000"/>
              </a:lnSpc>
              <a:spcBef>
                <a:spcPts val="600"/>
              </a:spcBef>
              <a:spcAft>
                <a:spcPts val="600"/>
              </a:spcAft>
              <a:buNone/>
            </a:pPr>
            <a:endParaRPr lang="en-US" smtClean="0"/>
          </a:p>
          <a:p>
            <a:pPr marL="0" indent="0" algn="just">
              <a:lnSpc>
                <a:spcPct val="120000"/>
              </a:lnSpc>
              <a:spcBef>
                <a:spcPts val="600"/>
              </a:spcBef>
              <a:spcAft>
                <a:spcPts val="600"/>
              </a:spcAft>
              <a:buNone/>
            </a:pPr>
            <a:r>
              <a:rPr lang="en-US" sz="3100" smtClean="0"/>
              <a:t>The </a:t>
            </a:r>
            <a:r>
              <a:rPr lang="en-US" sz="3100" dirty="0"/>
              <a:t>above edits and additions are based on the comments received, as well as to enable flexibility in the RAS design and implementation without impacting the ISO market or reliability of the system.</a:t>
            </a:r>
          </a:p>
          <a:p>
            <a:pPr marL="0" indent="0" algn="just">
              <a:lnSpc>
                <a:spcPct val="120000"/>
              </a:lnSpc>
              <a:spcBef>
                <a:spcPts val="600"/>
              </a:spcBef>
              <a:spcAft>
                <a:spcPts val="600"/>
              </a:spcAft>
              <a:buNone/>
            </a:pPr>
            <a:endParaRPr lang="en-US" dirty="0"/>
          </a:p>
        </p:txBody>
      </p:sp>
    </p:spTree>
    <p:extLst>
      <p:ext uri="{BB962C8B-B14F-4D97-AF65-F5344CB8AC3E}">
        <p14:creationId xmlns:p14="http://schemas.microsoft.com/office/powerpoint/2010/main" val="2163458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19</a:t>
            </a:fld>
            <a:endParaRPr lang="en-US" altLang="en-US"/>
          </a:p>
        </p:txBody>
      </p:sp>
      <p:sp>
        <p:nvSpPr>
          <p:cNvPr id="5" name="Title 1"/>
          <p:cNvSpPr>
            <a:spLocks noGrp="1"/>
          </p:cNvSpPr>
          <p:nvPr>
            <p:ph type="title"/>
          </p:nvPr>
        </p:nvSpPr>
        <p:spPr>
          <a:xfrm>
            <a:off x="609600" y="427038"/>
            <a:ext cx="8229600" cy="1143000"/>
          </a:xfrm>
        </p:spPr>
        <p:txBody>
          <a:bodyPr/>
          <a:lstStyle/>
          <a:p>
            <a:r>
              <a:rPr lang="en-US" dirty="0" smtClean="0"/>
              <a:t>Next steps</a:t>
            </a:r>
            <a:endParaRPr lang="en-US" dirty="0"/>
          </a:p>
        </p:txBody>
      </p:sp>
      <p:sp>
        <p:nvSpPr>
          <p:cNvPr id="6" name="Content Placeholder 2"/>
          <p:cNvSpPr>
            <a:spLocks noGrp="1"/>
          </p:cNvSpPr>
          <p:nvPr>
            <p:ph idx="1"/>
          </p:nvPr>
        </p:nvSpPr>
        <p:spPr>
          <a:xfrm>
            <a:off x="609600" y="1143000"/>
            <a:ext cx="8229600" cy="4343400"/>
          </a:xfrm>
        </p:spPr>
        <p:txBody>
          <a:bodyPr/>
          <a:lstStyle/>
          <a:p>
            <a:pPr lvl="1" algn="just"/>
            <a:endParaRPr lang="en-US" sz="900" dirty="0" smtClean="0"/>
          </a:p>
          <a:p>
            <a:pPr>
              <a:spcBef>
                <a:spcPts val="600"/>
              </a:spcBef>
              <a:spcAft>
                <a:spcPts val="600"/>
              </a:spcAft>
            </a:pPr>
            <a:r>
              <a:rPr lang="en-US" dirty="0" smtClean="0"/>
              <a:t>The ISO seeks comments from the stakeholders for this Draft Final Proposal.</a:t>
            </a:r>
          </a:p>
          <a:p>
            <a:pPr>
              <a:spcBef>
                <a:spcPts val="600"/>
              </a:spcBef>
              <a:spcAft>
                <a:spcPts val="600"/>
              </a:spcAft>
            </a:pPr>
            <a:r>
              <a:rPr lang="en-US" dirty="0" smtClean="0"/>
              <a:t>The ISO will consider stakeholder comments to incorporate into the Final Proposal.</a:t>
            </a:r>
          </a:p>
          <a:p>
            <a:pPr>
              <a:spcBef>
                <a:spcPts val="600"/>
              </a:spcBef>
              <a:spcAft>
                <a:spcPts val="600"/>
              </a:spcAft>
            </a:pPr>
            <a:r>
              <a:rPr lang="en-US" dirty="0"/>
              <a:t>T</a:t>
            </a:r>
            <a:r>
              <a:rPr lang="en-US" dirty="0" smtClean="0"/>
              <a:t>he ISO also requests stakeholder comments on the draft ISO Planning Standards with the RAS guideline updates to be posted in the following:</a:t>
            </a:r>
          </a:p>
          <a:p>
            <a:pPr marL="400050" lvl="1" indent="0">
              <a:spcBef>
                <a:spcPts val="600"/>
              </a:spcBef>
              <a:spcAft>
                <a:spcPts val="600"/>
              </a:spcAft>
              <a:buNone/>
            </a:pPr>
            <a:r>
              <a:rPr lang="en-US" dirty="0">
                <a:hlinkClick r:id="rId2"/>
              </a:rPr>
              <a:t>https://</a:t>
            </a:r>
            <a:r>
              <a:rPr lang="en-US" dirty="0" smtClean="0">
                <a:hlinkClick r:id="rId2"/>
              </a:rPr>
              <a:t>stakeholdercenter.caiso.com/StakeholderInitiatives/Planning-standards-remedial-action-scheme-guidelines-update</a:t>
            </a:r>
            <a:r>
              <a:rPr lang="en-US" dirty="0" smtClean="0"/>
              <a:t> </a:t>
            </a:r>
          </a:p>
          <a:p>
            <a:pPr algn="just"/>
            <a:endParaRPr lang="en-US" sz="2800" dirty="0" smtClean="0"/>
          </a:p>
          <a:p>
            <a:pPr algn="just"/>
            <a:endParaRPr lang="en-US" sz="2800" dirty="0"/>
          </a:p>
        </p:txBody>
      </p:sp>
      <p:sp>
        <p:nvSpPr>
          <p:cNvPr id="7" name="Slide Number Placeholder 3"/>
          <p:cNvSpPr txBox="1">
            <a:spLocks/>
          </p:cNvSpPr>
          <p:nvPr/>
        </p:nvSpPr>
        <p:spPr>
          <a:xfrm>
            <a:off x="6705600" y="6273328"/>
            <a:ext cx="21336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000" kern="1200">
                <a:solidFill>
                  <a:srgbClr val="686868"/>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en-US" altLang="en-US" smtClean="0"/>
              <a:t>Page </a:t>
            </a:r>
            <a:fld id="{E188C49E-526C-4CA2-87C2-E99663D5313E}" type="slidenum">
              <a:rPr lang="en-US" altLang="en-US" smtClean="0"/>
              <a:pPr/>
              <a:t>19</a:t>
            </a:fld>
            <a:endParaRPr lang="en-US" altLang="en-US"/>
          </a:p>
        </p:txBody>
      </p:sp>
    </p:spTree>
    <p:extLst>
      <p:ext uri="{BB962C8B-B14F-4D97-AF65-F5344CB8AC3E}">
        <p14:creationId xmlns:p14="http://schemas.microsoft.com/office/powerpoint/2010/main" val="3111135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962"/>
            <a:ext cx="8229600" cy="960438"/>
          </a:xfrm>
        </p:spPr>
        <p:txBody>
          <a:bodyPr/>
          <a:lstStyle/>
          <a:p>
            <a:r>
              <a:rPr lang="en-US" dirty="0" smtClean="0"/>
              <a:t>Housekeeping reminders</a:t>
            </a:r>
            <a:endParaRPr lang="en-US" dirty="0"/>
          </a:p>
        </p:txBody>
      </p:sp>
      <p:sp>
        <p:nvSpPr>
          <p:cNvPr id="3" name="Content Placeholder 2"/>
          <p:cNvSpPr>
            <a:spLocks noGrp="1"/>
          </p:cNvSpPr>
          <p:nvPr>
            <p:ph idx="1"/>
          </p:nvPr>
        </p:nvSpPr>
        <p:spPr>
          <a:xfrm>
            <a:off x="457200" y="914400"/>
            <a:ext cx="8229600" cy="4343400"/>
          </a:xfrm>
        </p:spPr>
        <p:txBody>
          <a:bodyPr/>
          <a:lstStyle/>
          <a:p>
            <a:pPr lvl="0"/>
            <a:r>
              <a:rPr lang="en-US" sz="2000" dirty="0"/>
              <a:t>Stakeholder calls and meetings related to Transmission Planning are not recorded. </a:t>
            </a:r>
          </a:p>
          <a:p>
            <a:pPr lvl="1"/>
            <a:r>
              <a:rPr lang="en-US" sz="2000" dirty="0"/>
              <a:t>Given the expectation that documentation from these calls will be referred to in subsequent regulatory proceedings, we address written questions through written comments, and enable more informal dialogue at the call itself. </a:t>
            </a:r>
            <a:endParaRPr lang="en-US" sz="2000" dirty="0" smtClean="0"/>
          </a:p>
          <a:p>
            <a:pPr lvl="1"/>
            <a:r>
              <a:rPr lang="en-US" sz="2000" spc="-5" dirty="0">
                <a:cs typeface="Arial"/>
              </a:rPr>
              <a:t>Minutes </a:t>
            </a:r>
            <a:r>
              <a:rPr lang="en-US" sz="2000" dirty="0">
                <a:cs typeface="Arial"/>
              </a:rPr>
              <a:t>are not generated from these calls, </a:t>
            </a:r>
            <a:r>
              <a:rPr lang="en-US" sz="2000" spc="-15" dirty="0">
                <a:cs typeface="Arial"/>
              </a:rPr>
              <a:t>however,</a:t>
            </a:r>
            <a:r>
              <a:rPr lang="en-US" sz="2000" spc="-200" dirty="0">
                <a:cs typeface="Arial"/>
              </a:rPr>
              <a:t> </a:t>
            </a:r>
            <a:r>
              <a:rPr lang="en-US" sz="2000" spc="-5" dirty="0">
                <a:cs typeface="Arial"/>
              </a:rPr>
              <a:t>written  </a:t>
            </a:r>
            <a:r>
              <a:rPr lang="en-US" sz="2000" dirty="0">
                <a:cs typeface="Arial"/>
              </a:rPr>
              <a:t>responses are provided </a:t>
            </a:r>
            <a:r>
              <a:rPr lang="en-US" sz="2000" spc="-5" dirty="0">
                <a:cs typeface="Arial"/>
              </a:rPr>
              <a:t>to all </a:t>
            </a:r>
            <a:r>
              <a:rPr lang="en-US" sz="2000" dirty="0">
                <a:cs typeface="Arial"/>
              </a:rPr>
              <a:t>submitted</a:t>
            </a:r>
            <a:r>
              <a:rPr lang="en-US" sz="2000" spc="-140" dirty="0">
                <a:cs typeface="Arial"/>
              </a:rPr>
              <a:t> </a:t>
            </a:r>
            <a:r>
              <a:rPr lang="en-US" sz="2000" dirty="0" smtClean="0">
                <a:cs typeface="Arial"/>
              </a:rPr>
              <a:t>comments.</a:t>
            </a:r>
            <a:endParaRPr lang="en-US" sz="2000" dirty="0"/>
          </a:p>
          <a:p>
            <a:r>
              <a:rPr lang="en-US" sz="2000" dirty="0" smtClean="0"/>
              <a:t>To </a:t>
            </a:r>
            <a:r>
              <a:rPr lang="en-US" sz="2000" dirty="0"/>
              <a:t>ask a question, select the raise </a:t>
            </a:r>
            <a:r>
              <a:rPr lang="en-US" sz="2000" dirty="0" smtClean="0"/>
              <a:t>hand icon </a:t>
            </a:r>
            <a:r>
              <a:rPr lang="en-US" sz="2000" dirty="0"/>
              <a:t>located on the top right above the </a:t>
            </a:r>
            <a:r>
              <a:rPr lang="en-US" sz="2000" dirty="0" smtClean="0"/>
              <a:t>chat window or type your question in </a:t>
            </a:r>
            <a:r>
              <a:rPr lang="en-US" sz="2000" dirty="0"/>
              <a:t>the chat</a:t>
            </a:r>
            <a:r>
              <a:rPr lang="en-US" sz="2000" dirty="0" smtClean="0"/>
              <a:t>.</a:t>
            </a:r>
          </a:p>
          <a:p>
            <a:pPr marL="0" indent="0">
              <a:buNone/>
            </a:pPr>
            <a:r>
              <a:rPr lang="en-US" sz="2000" dirty="0"/>
              <a:t>	</a:t>
            </a:r>
            <a:r>
              <a:rPr lang="en-US" sz="2000" dirty="0" smtClean="0"/>
              <a:t>Note: press </a:t>
            </a:r>
            <a:r>
              <a:rPr lang="en-US" sz="2000" dirty="0"/>
              <a:t>#2 on your telephone </a:t>
            </a:r>
            <a:r>
              <a:rPr lang="en-US" sz="2000" dirty="0" smtClean="0"/>
              <a:t>keypad if dialed </a:t>
            </a:r>
            <a:r>
              <a:rPr lang="en-US" sz="2000" dirty="0" smtClean="0"/>
              <a:t>in</a:t>
            </a:r>
            <a:endParaRPr lang="en-US" sz="2000" dirty="0" smtClean="0"/>
          </a:p>
          <a:p>
            <a:r>
              <a:rPr lang="en-US" sz="2000" dirty="0" smtClean="0"/>
              <a:t>Please </a:t>
            </a:r>
            <a:r>
              <a:rPr lang="en-US" sz="2000" dirty="0"/>
              <a:t>keep comments </a:t>
            </a:r>
            <a:r>
              <a:rPr lang="en-US" sz="2000" dirty="0" smtClean="0"/>
              <a:t>professional </a:t>
            </a:r>
            <a:r>
              <a:rPr lang="en-US" sz="2000" dirty="0"/>
              <a:t>and respectful. </a:t>
            </a:r>
            <a:endParaRPr lang="en-US" sz="2000" dirty="0" smtClean="0"/>
          </a:p>
          <a:p>
            <a:r>
              <a:rPr lang="en-US" sz="2000" dirty="0">
                <a:solidFill>
                  <a:prstClr val="black"/>
                </a:solidFill>
              </a:rPr>
              <a:t>Please </a:t>
            </a:r>
            <a:r>
              <a:rPr lang="en-US" sz="2000" dirty="0" smtClean="0">
                <a:solidFill>
                  <a:prstClr val="black"/>
                </a:solidFill>
              </a:rPr>
              <a:t>try and be brief and refrain </a:t>
            </a:r>
            <a:r>
              <a:rPr lang="en-US" sz="2000" dirty="0">
                <a:solidFill>
                  <a:prstClr val="black"/>
                </a:solidFill>
              </a:rPr>
              <a:t>from repeating </a:t>
            </a:r>
            <a:r>
              <a:rPr lang="en-US" sz="2000" dirty="0" smtClean="0">
                <a:solidFill>
                  <a:prstClr val="black"/>
                </a:solidFill>
              </a:rPr>
              <a:t>what </a:t>
            </a:r>
            <a:r>
              <a:rPr lang="en-US" sz="2000" dirty="0">
                <a:solidFill>
                  <a:prstClr val="black"/>
                </a:solidFill>
              </a:rPr>
              <a:t>has already been said so that we can manage the time </a:t>
            </a:r>
            <a:r>
              <a:rPr lang="en-US" sz="2000" dirty="0" smtClean="0">
                <a:solidFill>
                  <a:prstClr val="black"/>
                </a:solidFill>
              </a:rPr>
              <a:t>efficiently.</a:t>
            </a:r>
            <a:endParaRPr lang="en-US" sz="2000" dirty="0"/>
          </a:p>
          <a:p>
            <a:endParaRPr lang="en-US" sz="2000" dirty="0"/>
          </a:p>
          <a:p>
            <a:endParaRPr lang="en-US" sz="2000" dirty="0"/>
          </a:p>
        </p:txBody>
      </p:sp>
      <p:sp>
        <p:nvSpPr>
          <p:cNvPr id="4" name="Slide Number Placeholder 3"/>
          <p:cNvSpPr>
            <a:spLocks noGrp="1"/>
          </p:cNvSpPr>
          <p:nvPr>
            <p:ph type="sldNum" sz="quarter" idx="10"/>
          </p:nvPr>
        </p:nvSpPr>
        <p:spPr/>
        <p:txBody>
          <a:bodyPr/>
          <a:lstStyle/>
          <a:p>
            <a:r>
              <a:rPr lang="en-US" altLang="en-US" dirty="0" smtClean="0"/>
              <a:t>Page </a:t>
            </a:r>
            <a:fld id="{E188C49E-526C-4CA2-87C2-E99663D5313E}" type="slidenum">
              <a:rPr lang="en-US" altLang="en-US" smtClean="0"/>
              <a:pPr/>
              <a:t>2</a:t>
            </a:fld>
            <a:endParaRPr lang="en-US" altLang="en-US" dirty="0"/>
          </a:p>
        </p:txBody>
      </p:sp>
    </p:spTree>
    <p:extLst>
      <p:ext uri="{BB962C8B-B14F-4D97-AF65-F5344CB8AC3E}">
        <p14:creationId xmlns:p14="http://schemas.microsoft.com/office/powerpoint/2010/main" val="2280306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20</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1492422267"/>
              </p:ext>
            </p:extLst>
          </p:nvPr>
        </p:nvGraphicFramePr>
        <p:xfrm>
          <a:off x="914400" y="1143000"/>
          <a:ext cx="7315200" cy="3886202"/>
        </p:xfrm>
        <a:graphic>
          <a:graphicData uri="http://schemas.openxmlformats.org/drawingml/2006/table">
            <a:tbl>
              <a:tblPr firstRow="1" firstCol="1" bandRow="1">
                <a:tableStyleId>{5C22544A-7EE6-4342-B048-85BDC9FD1C3A}</a:tableStyleId>
              </a:tblPr>
              <a:tblGrid>
                <a:gridCol w="4144297">
                  <a:extLst>
                    <a:ext uri="{9D8B030D-6E8A-4147-A177-3AD203B41FA5}">
                      <a16:colId xmlns:a16="http://schemas.microsoft.com/office/drawing/2014/main" val="2789293485"/>
                    </a:ext>
                  </a:extLst>
                </a:gridCol>
                <a:gridCol w="3170903">
                  <a:extLst>
                    <a:ext uri="{9D8B030D-6E8A-4147-A177-3AD203B41FA5}">
                      <a16:colId xmlns:a16="http://schemas.microsoft.com/office/drawing/2014/main" val="1780442837"/>
                    </a:ext>
                  </a:extLst>
                </a:gridCol>
              </a:tblGrid>
              <a:tr h="604917">
                <a:tc>
                  <a:txBody>
                    <a:bodyPr/>
                    <a:lstStyle/>
                    <a:p>
                      <a:pPr marL="0" marR="0" algn="ctr">
                        <a:lnSpc>
                          <a:spcPct val="115000"/>
                        </a:lnSpc>
                        <a:spcBef>
                          <a:spcPts val="0"/>
                        </a:spcBef>
                        <a:spcAft>
                          <a:spcPts val="1000"/>
                        </a:spcAft>
                      </a:pPr>
                      <a:r>
                        <a:rPr lang="en-US" sz="1400" dirty="0">
                          <a:ln>
                            <a:noFill/>
                          </a:ln>
                          <a:effectLst/>
                          <a:uFill>
                            <a:solidFill>
                              <a:srgbClr val="000000"/>
                            </a:solidFill>
                          </a:uFill>
                        </a:rPr>
                        <a:t>Item</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15000"/>
                        </a:lnSpc>
                        <a:spcBef>
                          <a:spcPts val="0"/>
                        </a:spcBef>
                        <a:spcAft>
                          <a:spcPts val="0"/>
                        </a:spcAft>
                      </a:pPr>
                      <a:r>
                        <a:rPr lang="en-US" sz="1400" dirty="0" smtClean="0">
                          <a:ln>
                            <a:noFill/>
                          </a:ln>
                          <a:effectLst/>
                          <a:uFill>
                            <a:solidFill>
                              <a:srgbClr val="000000"/>
                            </a:solidFill>
                          </a:uFill>
                        </a:rPr>
                        <a:t>Date</a:t>
                      </a:r>
                      <a:r>
                        <a:rPr lang="en-US" sz="1400" dirty="0">
                          <a:ln>
                            <a:noFill/>
                          </a:ln>
                          <a:effectLst/>
                          <a:uFill>
                            <a:solidFill>
                              <a:srgbClr val="000000"/>
                            </a:solidFill>
                          </a:uFill>
                        </a:rPr>
                        <a:t> </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2988503301"/>
                  </a:ext>
                </a:extLst>
              </a:tr>
              <a:tr h="468755">
                <a:tc>
                  <a:txBody>
                    <a:bodyPr/>
                    <a:lstStyle/>
                    <a:p>
                      <a:pPr marL="0" marR="0">
                        <a:lnSpc>
                          <a:spcPct val="115000"/>
                        </a:lnSpc>
                        <a:spcBef>
                          <a:spcPts val="0"/>
                        </a:spcBef>
                        <a:spcAft>
                          <a:spcPts val="0"/>
                        </a:spcAft>
                      </a:pPr>
                      <a:r>
                        <a:rPr lang="en-US" sz="1400">
                          <a:ln>
                            <a:noFill/>
                          </a:ln>
                          <a:effectLst/>
                          <a:uFill>
                            <a:solidFill>
                              <a:srgbClr val="000000"/>
                            </a:solidFill>
                          </a:uFill>
                        </a:rPr>
                        <a:t>Post Straw Proposal</a:t>
                      </a:r>
                      <a:endParaRPr lang="en-US" sz="14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15000"/>
                        </a:lnSpc>
                        <a:spcBef>
                          <a:spcPts val="0"/>
                        </a:spcBef>
                        <a:spcAft>
                          <a:spcPts val="0"/>
                        </a:spcAft>
                      </a:pPr>
                      <a:r>
                        <a:rPr lang="en-US" sz="1400">
                          <a:ln>
                            <a:noFill/>
                          </a:ln>
                          <a:effectLst/>
                          <a:uFill>
                            <a:solidFill>
                              <a:srgbClr val="000000"/>
                            </a:solidFill>
                          </a:uFill>
                        </a:rPr>
                        <a:t>September 19, 2022</a:t>
                      </a:r>
                      <a:endParaRPr lang="en-US" sz="14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1263811057"/>
                  </a:ext>
                </a:extLst>
              </a:tr>
              <a:tr h="468755">
                <a:tc>
                  <a:txBody>
                    <a:bodyPr/>
                    <a:lstStyle/>
                    <a:p>
                      <a:pPr marL="457200" marR="0">
                        <a:lnSpc>
                          <a:spcPct val="115000"/>
                        </a:lnSpc>
                        <a:spcBef>
                          <a:spcPts val="0"/>
                        </a:spcBef>
                        <a:spcAft>
                          <a:spcPts val="0"/>
                        </a:spcAft>
                      </a:pPr>
                      <a:r>
                        <a:rPr lang="en-US" sz="1400" dirty="0">
                          <a:ln>
                            <a:noFill/>
                          </a:ln>
                          <a:effectLst/>
                          <a:uFill>
                            <a:solidFill>
                              <a:srgbClr val="000000"/>
                            </a:solidFill>
                          </a:uFill>
                        </a:rPr>
                        <a:t>Stakeholder Call</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0" marR="50800" marT="50800" marB="50800" anchor="ctr"/>
                </a:tc>
                <a:tc>
                  <a:txBody>
                    <a:bodyPr/>
                    <a:lstStyle/>
                    <a:p>
                      <a:pPr marL="0" marR="0" algn="ctr">
                        <a:lnSpc>
                          <a:spcPct val="115000"/>
                        </a:lnSpc>
                        <a:spcBef>
                          <a:spcPts val="0"/>
                        </a:spcBef>
                        <a:spcAft>
                          <a:spcPts val="0"/>
                        </a:spcAft>
                      </a:pPr>
                      <a:r>
                        <a:rPr lang="en-US" sz="1400">
                          <a:ln>
                            <a:noFill/>
                          </a:ln>
                          <a:effectLst/>
                          <a:uFill>
                            <a:solidFill>
                              <a:srgbClr val="000000"/>
                            </a:solidFill>
                          </a:uFill>
                        </a:rPr>
                        <a:t>September 26, 2022</a:t>
                      </a:r>
                      <a:endParaRPr lang="en-US" sz="14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1114636280"/>
                  </a:ext>
                </a:extLst>
              </a:tr>
              <a:tr h="468755">
                <a:tc>
                  <a:txBody>
                    <a:bodyPr/>
                    <a:lstStyle/>
                    <a:p>
                      <a:pPr marL="457200" marR="0">
                        <a:lnSpc>
                          <a:spcPct val="115000"/>
                        </a:lnSpc>
                        <a:spcBef>
                          <a:spcPts val="0"/>
                        </a:spcBef>
                        <a:spcAft>
                          <a:spcPts val="0"/>
                        </a:spcAft>
                      </a:pPr>
                      <a:r>
                        <a:rPr lang="en-US" sz="1400">
                          <a:ln>
                            <a:noFill/>
                          </a:ln>
                          <a:effectLst/>
                          <a:uFill>
                            <a:solidFill>
                              <a:srgbClr val="000000"/>
                            </a:solidFill>
                          </a:uFill>
                        </a:rPr>
                        <a:t>Stakeholder Comments Due</a:t>
                      </a:r>
                      <a:endParaRPr lang="en-US" sz="14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0" marR="50800" marT="50800" marB="50800" anchor="ctr"/>
                </a:tc>
                <a:tc>
                  <a:txBody>
                    <a:bodyPr/>
                    <a:lstStyle/>
                    <a:p>
                      <a:pPr marL="0" marR="0" algn="ctr">
                        <a:lnSpc>
                          <a:spcPct val="115000"/>
                        </a:lnSpc>
                        <a:spcBef>
                          <a:spcPts val="0"/>
                        </a:spcBef>
                        <a:spcAft>
                          <a:spcPts val="0"/>
                        </a:spcAft>
                      </a:pPr>
                      <a:r>
                        <a:rPr lang="en-US" sz="1400">
                          <a:ln>
                            <a:noFill/>
                          </a:ln>
                          <a:effectLst/>
                          <a:uFill>
                            <a:solidFill>
                              <a:srgbClr val="000000"/>
                            </a:solidFill>
                          </a:uFill>
                        </a:rPr>
                        <a:t>October 10, 2022</a:t>
                      </a:r>
                      <a:endParaRPr lang="en-US" sz="140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2545626617"/>
                  </a:ext>
                </a:extLst>
              </a:tr>
              <a:tr h="468755">
                <a:tc>
                  <a:txBody>
                    <a:bodyPr/>
                    <a:lstStyle/>
                    <a:p>
                      <a:pPr marL="0" marR="0">
                        <a:lnSpc>
                          <a:spcPct val="115000"/>
                        </a:lnSpc>
                        <a:spcBef>
                          <a:spcPts val="0"/>
                        </a:spcBef>
                        <a:spcAft>
                          <a:spcPts val="0"/>
                        </a:spcAft>
                      </a:pPr>
                      <a:r>
                        <a:rPr lang="en-US" sz="1400" dirty="0">
                          <a:ln>
                            <a:noFill/>
                          </a:ln>
                          <a:effectLst/>
                          <a:uFill>
                            <a:solidFill>
                              <a:srgbClr val="000000"/>
                            </a:solidFill>
                          </a:uFill>
                        </a:rPr>
                        <a:t>Post Draft Final Proposal</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15000"/>
                        </a:lnSpc>
                        <a:spcBef>
                          <a:spcPts val="0"/>
                        </a:spcBef>
                        <a:spcAft>
                          <a:spcPts val="0"/>
                        </a:spcAft>
                      </a:pPr>
                      <a:r>
                        <a:rPr lang="en-US" sz="1400" dirty="0" smtClean="0">
                          <a:ln>
                            <a:noFill/>
                          </a:ln>
                          <a:effectLst/>
                          <a:uFill>
                            <a:solidFill>
                              <a:srgbClr val="000000"/>
                            </a:solidFill>
                          </a:uFill>
                        </a:rPr>
                        <a:t>December</a:t>
                      </a:r>
                      <a:r>
                        <a:rPr lang="en-US" sz="1400" baseline="0" dirty="0" smtClean="0">
                          <a:ln>
                            <a:noFill/>
                          </a:ln>
                          <a:effectLst/>
                          <a:uFill>
                            <a:solidFill>
                              <a:srgbClr val="000000"/>
                            </a:solidFill>
                          </a:uFill>
                        </a:rPr>
                        <a:t> 8</a:t>
                      </a:r>
                      <a:r>
                        <a:rPr lang="en-US" sz="1400" dirty="0" smtClean="0">
                          <a:ln>
                            <a:noFill/>
                          </a:ln>
                          <a:effectLst/>
                          <a:uFill>
                            <a:solidFill>
                              <a:srgbClr val="000000"/>
                            </a:solidFill>
                          </a:uFill>
                        </a:rPr>
                        <a:t>, 2022</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2924236340"/>
                  </a:ext>
                </a:extLst>
              </a:tr>
              <a:tr h="468755">
                <a:tc>
                  <a:txBody>
                    <a:bodyPr/>
                    <a:lstStyle/>
                    <a:p>
                      <a:pPr marL="457200" marR="0">
                        <a:lnSpc>
                          <a:spcPct val="115000"/>
                        </a:lnSpc>
                        <a:spcBef>
                          <a:spcPts val="0"/>
                        </a:spcBef>
                        <a:spcAft>
                          <a:spcPts val="0"/>
                        </a:spcAft>
                      </a:pPr>
                      <a:r>
                        <a:rPr lang="en-US" sz="1400" dirty="0">
                          <a:ln>
                            <a:noFill/>
                          </a:ln>
                          <a:effectLst/>
                          <a:uFill>
                            <a:solidFill>
                              <a:srgbClr val="000000"/>
                            </a:solidFill>
                          </a:uFill>
                        </a:rPr>
                        <a:t>Stakeholder Call</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0" marR="50800" marT="50800" marB="50800" anchor="ctr"/>
                </a:tc>
                <a:tc>
                  <a:txBody>
                    <a:bodyPr/>
                    <a:lstStyle/>
                    <a:p>
                      <a:pPr marL="0" marR="0" algn="ctr">
                        <a:lnSpc>
                          <a:spcPct val="115000"/>
                        </a:lnSpc>
                        <a:spcBef>
                          <a:spcPts val="0"/>
                        </a:spcBef>
                        <a:spcAft>
                          <a:spcPts val="0"/>
                        </a:spcAft>
                      </a:pPr>
                      <a:r>
                        <a:rPr lang="en-US" sz="1400" dirty="0" smtClean="0">
                          <a:ln>
                            <a:noFill/>
                          </a:ln>
                          <a:effectLst/>
                          <a:uFill>
                            <a:solidFill>
                              <a:srgbClr val="000000"/>
                            </a:solidFill>
                          </a:uFill>
                        </a:rPr>
                        <a:t>December</a:t>
                      </a:r>
                      <a:r>
                        <a:rPr lang="en-US" sz="1400" baseline="0" dirty="0" smtClean="0">
                          <a:ln>
                            <a:noFill/>
                          </a:ln>
                          <a:effectLst/>
                          <a:uFill>
                            <a:solidFill>
                              <a:srgbClr val="000000"/>
                            </a:solidFill>
                          </a:uFill>
                        </a:rPr>
                        <a:t> 15</a:t>
                      </a:r>
                      <a:r>
                        <a:rPr lang="en-US" sz="1400" dirty="0" smtClean="0">
                          <a:ln>
                            <a:noFill/>
                          </a:ln>
                          <a:effectLst/>
                          <a:uFill>
                            <a:solidFill>
                              <a:srgbClr val="000000"/>
                            </a:solidFill>
                          </a:uFill>
                        </a:rPr>
                        <a:t>, 2022</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944711406"/>
                  </a:ext>
                </a:extLst>
              </a:tr>
              <a:tr h="468755">
                <a:tc>
                  <a:txBody>
                    <a:bodyPr/>
                    <a:lstStyle/>
                    <a:p>
                      <a:pPr marL="457200" marR="0">
                        <a:lnSpc>
                          <a:spcPct val="115000"/>
                        </a:lnSpc>
                        <a:spcBef>
                          <a:spcPts val="0"/>
                        </a:spcBef>
                        <a:spcAft>
                          <a:spcPts val="0"/>
                        </a:spcAft>
                      </a:pPr>
                      <a:r>
                        <a:rPr lang="en-US" sz="1400" dirty="0">
                          <a:ln>
                            <a:noFill/>
                          </a:ln>
                          <a:effectLst/>
                          <a:uFill>
                            <a:solidFill>
                              <a:srgbClr val="000000"/>
                            </a:solidFill>
                          </a:uFill>
                        </a:rPr>
                        <a:t>Stakeholder Comments Due</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0" marR="50800" marT="50800" marB="50800" anchor="ctr"/>
                </a:tc>
                <a:tc>
                  <a:txBody>
                    <a:bodyPr/>
                    <a:lstStyle/>
                    <a:p>
                      <a:pPr marL="0" marR="0" algn="ctr">
                        <a:lnSpc>
                          <a:spcPct val="115000"/>
                        </a:lnSpc>
                        <a:spcBef>
                          <a:spcPts val="0"/>
                        </a:spcBef>
                        <a:spcAft>
                          <a:spcPts val="0"/>
                        </a:spcAft>
                      </a:pPr>
                      <a:r>
                        <a:rPr lang="en-US" sz="1400" dirty="0" smtClean="0">
                          <a:ln>
                            <a:noFill/>
                          </a:ln>
                          <a:effectLst/>
                          <a:uFill>
                            <a:solidFill>
                              <a:srgbClr val="000000"/>
                            </a:solidFill>
                          </a:uFill>
                        </a:rPr>
                        <a:t>January</a:t>
                      </a:r>
                      <a:r>
                        <a:rPr lang="en-US" sz="1400" baseline="0" dirty="0" smtClean="0">
                          <a:ln>
                            <a:noFill/>
                          </a:ln>
                          <a:effectLst/>
                          <a:uFill>
                            <a:solidFill>
                              <a:srgbClr val="000000"/>
                            </a:solidFill>
                          </a:uFill>
                        </a:rPr>
                        <a:t> 3</a:t>
                      </a:r>
                      <a:r>
                        <a:rPr lang="en-US" sz="1400" dirty="0" smtClean="0">
                          <a:ln>
                            <a:noFill/>
                          </a:ln>
                          <a:effectLst/>
                          <a:uFill>
                            <a:solidFill>
                              <a:srgbClr val="000000"/>
                            </a:solidFill>
                          </a:uFill>
                        </a:rPr>
                        <a:t>, 2023*</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390551350"/>
                  </a:ext>
                </a:extLst>
              </a:tr>
              <a:tr h="468755">
                <a:tc>
                  <a:txBody>
                    <a:bodyPr/>
                    <a:lstStyle/>
                    <a:p>
                      <a:pPr marL="0" marR="0">
                        <a:lnSpc>
                          <a:spcPct val="115000"/>
                        </a:lnSpc>
                        <a:spcBef>
                          <a:spcPts val="0"/>
                        </a:spcBef>
                        <a:spcAft>
                          <a:spcPts val="0"/>
                        </a:spcAft>
                      </a:pPr>
                      <a:r>
                        <a:rPr lang="en-US" sz="1400" dirty="0" smtClean="0">
                          <a:ln>
                            <a:noFill/>
                          </a:ln>
                          <a:solidFill>
                            <a:schemeClr val="lt1"/>
                          </a:solidFill>
                          <a:effectLst/>
                          <a:uFill>
                            <a:solidFill>
                              <a:srgbClr val="000000"/>
                            </a:solidFill>
                          </a:uFill>
                          <a:latin typeface="+mn-lt"/>
                          <a:ea typeface="+mn-ea"/>
                          <a:cs typeface="+mn-cs"/>
                        </a:rPr>
                        <a:t>ISO</a:t>
                      </a:r>
                      <a:r>
                        <a:rPr lang="en-US" sz="1400" baseline="0" dirty="0" smtClean="0">
                          <a:ln>
                            <a:noFill/>
                          </a:ln>
                          <a:solidFill>
                            <a:schemeClr val="lt1"/>
                          </a:solidFill>
                          <a:effectLst/>
                          <a:uFill>
                            <a:solidFill>
                              <a:srgbClr val="000000"/>
                            </a:solidFill>
                          </a:uFill>
                          <a:latin typeface="+mn-lt"/>
                          <a:ea typeface="+mn-ea"/>
                          <a:cs typeface="+mn-cs"/>
                        </a:rPr>
                        <a:t> Board Meeting</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15000"/>
                        </a:lnSpc>
                        <a:spcBef>
                          <a:spcPts val="0"/>
                        </a:spcBef>
                        <a:spcAft>
                          <a:spcPts val="0"/>
                        </a:spcAft>
                      </a:pPr>
                      <a:r>
                        <a:rPr lang="en-US" sz="1400" dirty="0" smtClean="0">
                          <a:ln>
                            <a:noFill/>
                          </a:ln>
                          <a:effectLst/>
                          <a:uFill>
                            <a:solidFill>
                              <a:srgbClr val="000000"/>
                            </a:solidFill>
                          </a:uFill>
                        </a:rPr>
                        <a:t>January 31</a:t>
                      </a:r>
                      <a:r>
                        <a:rPr lang="en-US" sz="1400" baseline="0" dirty="0" smtClean="0">
                          <a:ln>
                            <a:noFill/>
                          </a:ln>
                          <a:effectLst/>
                          <a:uFill>
                            <a:solidFill>
                              <a:srgbClr val="000000"/>
                            </a:solidFill>
                          </a:uFill>
                        </a:rPr>
                        <a:t> – February 1, 2023</a:t>
                      </a:r>
                      <a:endParaRPr lang="en-US" sz="1400" dirty="0">
                        <a:ln>
                          <a:noFill/>
                        </a:ln>
                        <a:solidFill>
                          <a:srgbClr val="000000"/>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2199376869"/>
                  </a:ext>
                </a:extLst>
              </a:tr>
            </a:tbl>
          </a:graphicData>
        </a:graphic>
      </p:graphicFrame>
      <p:sp>
        <p:nvSpPr>
          <p:cNvPr id="3" name="TextBox 2"/>
          <p:cNvSpPr txBox="1"/>
          <p:nvPr/>
        </p:nvSpPr>
        <p:spPr>
          <a:xfrm>
            <a:off x="903890" y="5329586"/>
            <a:ext cx="7315200" cy="338554"/>
          </a:xfrm>
          <a:prstGeom prst="rect">
            <a:avLst/>
          </a:prstGeom>
          <a:noFill/>
        </p:spPr>
        <p:txBody>
          <a:bodyPr wrap="square" rtlCol="0">
            <a:spAutoFit/>
          </a:bodyPr>
          <a:lstStyle/>
          <a:p>
            <a:r>
              <a:rPr lang="en-US" sz="1600" dirty="0" smtClean="0"/>
              <a:t>* Updated due date for stakeholder comments </a:t>
            </a:r>
            <a:endParaRPr lang="en-US" sz="1600" dirty="0"/>
          </a:p>
        </p:txBody>
      </p:sp>
      <p:sp>
        <p:nvSpPr>
          <p:cNvPr id="6" name="Right Arrow 5"/>
          <p:cNvSpPr/>
          <p:nvPr/>
        </p:nvSpPr>
        <p:spPr>
          <a:xfrm>
            <a:off x="609600" y="3733800"/>
            <a:ext cx="7620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3220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Stakeholder Process</a:t>
            </a:r>
            <a:endParaRPr lang="en-US" dirty="0"/>
          </a:p>
        </p:txBody>
      </p:sp>
      <p:sp>
        <p:nvSpPr>
          <p:cNvPr id="4" name="Slide Number Placeholder 3"/>
          <p:cNvSpPr>
            <a:spLocks noGrp="1"/>
          </p:cNvSpPr>
          <p:nvPr>
            <p:ph type="sldNum" sz="quarter" idx="10"/>
          </p:nvPr>
        </p:nvSpPr>
        <p:spPr/>
        <p:txBody>
          <a:bodyPr/>
          <a:lstStyle/>
          <a:p>
            <a:r>
              <a:rPr lang="en-US" altLang="en-US" dirty="0" smtClean="0"/>
              <a:t>Page </a:t>
            </a:r>
            <a:fld id="{E188C49E-526C-4CA2-87C2-E99663D5313E}" type="slidenum">
              <a:rPr lang="en-US" altLang="en-US" smtClean="0"/>
              <a:pPr/>
              <a:t>3</a:t>
            </a:fld>
            <a:endParaRPr lang="en-US" altLang="en-US" dirty="0"/>
          </a:p>
        </p:txBody>
      </p:sp>
      <p:sp>
        <p:nvSpPr>
          <p:cNvPr id="7" name="TextBox 8"/>
          <p:cNvSpPr txBox="1">
            <a:spLocks noChangeArrowheads="1"/>
          </p:cNvSpPr>
          <p:nvPr/>
        </p:nvSpPr>
        <p:spPr bwMode="auto">
          <a:xfrm>
            <a:off x="1905000" y="2057400"/>
            <a:ext cx="419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schemeClr val="bg1"/>
                </a:solidFill>
                <a:cs typeface="Arial" charset="0"/>
              </a:rPr>
              <a:t>POLICY AND PLAN DEVELOPMENT</a:t>
            </a:r>
          </a:p>
        </p:txBody>
      </p:sp>
      <p:sp>
        <p:nvSpPr>
          <p:cNvPr id="9" name="TextBox 9"/>
          <p:cNvSpPr txBox="1">
            <a:spLocks noChangeArrowheads="1"/>
          </p:cNvSpPr>
          <p:nvPr/>
        </p:nvSpPr>
        <p:spPr bwMode="auto">
          <a:xfrm>
            <a:off x="1981200" y="3105150"/>
            <a:ext cx="68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solidFill>
                  <a:schemeClr val="bg1"/>
                </a:solidFill>
              </a:rPr>
              <a:t>Issue</a:t>
            </a:r>
          </a:p>
          <a:p>
            <a:pPr eaLnBrk="1" hangingPunct="1"/>
            <a:r>
              <a:rPr lang="en-US" sz="1400" b="1" dirty="0">
                <a:solidFill>
                  <a:schemeClr val="bg1"/>
                </a:solidFill>
              </a:rPr>
              <a:t>Paper </a:t>
            </a:r>
          </a:p>
        </p:txBody>
      </p:sp>
      <p:pic>
        <p:nvPicPr>
          <p:cNvPr id="12" name="Picture 25" descr="dottedarro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5888" y="3260725"/>
            <a:ext cx="141287"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5" descr="dottedarro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257550"/>
            <a:ext cx="141288"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9"/>
          <p:cNvSpPr txBox="1">
            <a:spLocks noChangeArrowheads="1"/>
          </p:cNvSpPr>
          <p:nvPr/>
        </p:nvSpPr>
        <p:spPr bwMode="auto">
          <a:xfrm>
            <a:off x="2971800" y="3124200"/>
            <a:ext cx="99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solidFill>
                  <a:schemeClr val="bg1"/>
                </a:solidFill>
              </a:rPr>
              <a:t>Straw</a:t>
            </a:r>
          </a:p>
          <a:p>
            <a:pPr eaLnBrk="1" hangingPunct="1"/>
            <a:r>
              <a:rPr lang="en-US" sz="1400" b="1" dirty="0">
                <a:solidFill>
                  <a:schemeClr val="bg1"/>
                </a:solidFill>
              </a:rPr>
              <a:t>Proposal </a:t>
            </a:r>
          </a:p>
        </p:txBody>
      </p:sp>
      <p:pic>
        <p:nvPicPr>
          <p:cNvPr id="2" name="Picture 1"/>
          <p:cNvPicPr>
            <a:picLocks noChangeAspect="1"/>
          </p:cNvPicPr>
          <p:nvPr/>
        </p:nvPicPr>
        <p:blipFill>
          <a:blip r:embed="rId3"/>
          <a:stretch>
            <a:fillRect/>
          </a:stretch>
        </p:blipFill>
        <p:spPr>
          <a:xfrm>
            <a:off x="180340" y="2143125"/>
            <a:ext cx="8783320" cy="2133600"/>
          </a:xfrm>
          <a:prstGeom prst="rect">
            <a:avLst/>
          </a:prstGeom>
        </p:spPr>
      </p:pic>
      <p:sp>
        <p:nvSpPr>
          <p:cNvPr id="18" name="Round Same Side Corner Rectangle 17"/>
          <p:cNvSpPr/>
          <p:nvPr/>
        </p:nvSpPr>
        <p:spPr bwMode="auto">
          <a:xfrm rot="10800000">
            <a:off x="2819185" y="4144633"/>
            <a:ext cx="1524215" cy="471488"/>
          </a:xfrm>
          <a:prstGeom prst="round2SameRect">
            <a:avLst/>
          </a:prstGeom>
          <a:solidFill>
            <a:srgbClr val="52778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TextBox 35"/>
          <p:cNvSpPr txBox="1">
            <a:spLocks noChangeArrowheads="1"/>
          </p:cNvSpPr>
          <p:nvPr/>
        </p:nvSpPr>
        <p:spPr bwMode="auto">
          <a:xfrm>
            <a:off x="2709069" y="4177784"/>
            <a:ext cx="1786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dirty="0">
                <a:solidFill>
                  <a:schemeClr val="bg1"/>
                </a:solidFill>
                <a:cs typeface="Arial" charset="0"/>
              </a:rPr>
              <a:t>We are here</a:t>
            </a:r>
          </a:p>
        </p:txBody>
      </p:sp>
      <p:cxnSp>
        <p:nvCxnSpPr>
          <p:cNvPr id="20" name="Straight Arrow Connector 19"/>
          <p:cNvCxnSpPr/>
          <p:nvPr/>
        </p:nvCxnSpPr>
        <p:spPr>
          <a:xfrm flipH="1" flipV="1">
            <a:off x="3657600" y="3257550"/>
            <a:ext cx="1" cy="933450"/>
          </a:xfrm>
          <a:prstGeom prst="straightConnector1">
            <a:avLst/>
          </a:prstGeom>
          <a:ln w="28575">
            <a:solidFill>
              <a:srgbClr val="527788"/>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052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BD31-BA66-43E2-B838-9F9D26EA6BB3}"/>
              </a:ext>
            </a:extLst>
          </p:cNvPr>
          <p:cNvSpPr>
            <a:spLocks noGrp="1"/>
          </p:cNvSpPr>
          <p:nvPr>
            <p:ph type="title"/>
          </p:nvPr>
        </p:nvSpPr>
        <p:spPr/>
        <p:txBody>
          <a:bodyPr/>
          <a:lstStyle/>
          <a:p>
            <a:pPr algn="ctr"/>
            <a:r>
              <a:rPr lang="en-US" dirty="0" smtClean="0"/>
              <a:t>Recap - Scope of the </a:t>
            </a:r>
            <a:r>
              <a:rPr lang="en-US" dirty="0"/>
              <a:t>Review and Updates of the Current SPS Guidelines</a:t>
            </a:r>
          </a:p>
        </p:txBody>
      </p:sp>
      <p:sp>
        <p:nvSpPr>
          <p:cNvPr id="3" name="Content Placeholder 2">
            <a:extLst>
              <a:ext uri="{FF2B5EF4-FFF2-40B4-BE49-F238E27FC236}">
                <a16:creationId xmlns:a16="http://schemas.microsoft.com/office/drawing/2014/main" id="{7F4873C3-7546-4CB7-B05A-BFD1D43443FB}"/>
              </a:ext>
            </a:extLst>
          </p:cNvPr>
          <p:cNvSpPr>
            <a:spLocks noGrp="1"/>
          </p:cNvSpPr>
          <p:nvPr>
            <p:ph idx="1"/>
          </p:nvPr>
        </p:nvSpPr>
        <p:spPr>
          <a:xfrm>
            <a:off x="457200" y="1295400"/>
            <a:ext cx="8229600" cy="4343400"/>
          </a:xfrm>
        </p:spPr>
        <p:txBody>
          <a:bodyPr/>
          <a:lstStyle/>
          <a:p>
            <a:pPr marL="0" indent="0" algn="just">
              <a:buNone/>
            </a:pPr>
            <a:r>
              <a:rPr lang="en-US" u="sng" dirty="0" smtClean="0"/>
              <a:t>Scope</a:t>
            </a:r>
            <a:endParaRPr lang="en-US" u="sng" dirty="0"/>
          </a:p>
          <a:p>
            <a:pPr algn="just">
              <a:spcBef>
                <a:spcPts val="600"/>
              </a:spcBef>
              <a:spcAft>
                <a:spcPts val="600"/>
              </a:spcAft>
            </a:pPr>
            <a:r>
              <a:rPr lang="en-US" dirty="0"/>
              <a:t>Review and update the current System Protection Schemes (SPS) guidelines in the </a:t>
            </a:r>
            <a:r>
              <a:rPr lang="en-US" dirty="0" smtClean="0"/>
              <a:t>ISO </a:t>
            </a:r>
            <a:r>
              <a:rPr lang="en-US" dirty="0"/>
              <a:t>Planning Standards to align with and complement NERC Reliability </a:t>
            </a:r>
            <a:r>
              <a:rPr lang="en-US" dirty="0" smtClean="0"/>
              <a:t>Standards.</a:t>
            </a:r>
          </a:p>
          <a:p>
            <a:pPr lvl="1" algn="just">
              <a:spcBef>
                <a:spcPts val="600"/>
              </a:spcBef>
              <a:spcAft>
                <a:spcPts val="600"/>
              </a:spcAft>
            </a:pPr>
            <a:r>
              <a:rPr lang="en-US" dirty="0" smtClean="0"/>
              <a:t>The </a:t>
            </a:r>
            <a:r>
              <a:rPr lang="en-US" dirty="0"/>
              <a:t>SPS Guidelines will be updated as Remedial Action Schemes (RAS) guidelines in accordance with the NERC terminology</a:t>
            </a:r>
            <a:r>
              <a:rPr lang="en-US" dirty="0" smtClean="0"/>
              <a:t>.</a:t>
            </a:r>
          </a:p>
          <a:p>
            <a:pPr lvl="1" algn="just">
              <a:spcBef>
                <a:spcPts val="600"/>
              </a:spcBef>
              <a:spcAft>
                <a:spcPts val="600"/>
              </a:spcAft>
            </a:pPr>
            <a:endParaRPr lang="en-US" sz="800" dirty="0" smtClean="0"/>
          </a:p>
          <a:p>
            <a:pPr algn="just">
              <a:spcBef>
                <a:spcPts val="600"/>
              </a:spcBef>
              <a:spcAft>
                <a:spcPts val="600"/>
              </a:spcAft>
            </a:pPr>
            <a:r>
              <a:rPr lang="en-US" dirty="0" smtClean="0"/>
              <a:t>Refine and simplify RAS guidelines </a:t>
            </a:r>
            <a:r>
              <a:rPr lang="en-US" dirty="0"/>
              <a:t>to </a:t>
            </a:r>
            <a:r>
              <a:rPr lang="en-US" dirty="0" smtClean="0"/>
              <a:t>enable modeling in the ISO market and to ensure </a:t>
            </a:r>
            <a:r>
              <a:rPr lang="en-US" dirty="0"/>
              <a:t>a secure and reliable ISO infrastructure development. </a:t>
            </a:r>
          </a:p>
          <a:p>
            <a:pPr algn="just">
              <a:spcBef>
                <a:spcPts val="600"/>
              </a:spcBef>
              <a:spcAft>
                <a:spcPts val="600"/>
              </a:spcAft>
            </a:pPr>
            <a:endParaRPr lang="en-US" sz="2000" dirty="0"/>
          </a:p>
          <a:p>
            <a:pPr marL="0" indent="0" algn="just">
              <a:buNone/>
            </a:pPr>
            <a:endParaRPr lang="en-US" dirty="0"/>
          </a:p>
          <a:p>
            <a:pPr marL="0" indent="0" algn="just">
              <a:buNone/>
            </a:pPr>
            <a:endParaRPr lang="en-US" sz="2400" dirty="0"/>
          </a:p>
          <a:p>
            <a:pPr marL="0" indent="0" algn="just">
              <a:buNone/>
            </a:pPr>
            <a:endParaRPr lang="en-US" dirty="0"/>
          </a:p>
        </p:txBody>
      </p:sp>
      <p:sp>
        <p:nvSpPr>
          <p:cNvPr id="4" name="Slide Number Placeholder 3">
            <a:extLst>
              <a:ext uri="{FF2B5EF4-FFF2-40B4-BE49-F238E27FC236}">
                <a16:creationId xmlns:a16="http://schemas.microsoft.com/office/drawing/2014/main" id="{BF7CDE2F-EF0B-47C2-9810-E45D3146B715}"/>
              </a:ext>
            </a:extLst>
          </p:cNvPr>
          <p:cNvSpPr>
            <a:spLocks noGrp="1"/>
          </p:cNvSpPr>
          <p:nvPr>
            <p:ph type="sldNum" sz="quarter" idx="10"/>
          </p:nvPr>
        </p:nvSpPr>
        <p:spPr/>
        <p:txBody>
          <a:bodyPr/>
          <a:lstStyle/>
          <a:p>
            <a:r>
              <a:rPr lang="en-US" altLang="en-US"/>
              <a:t>Page </a:t>
            </a:r>
            <a:fld id="{E188C49E-526C-4CA2-87C2-E99663D5313E}" type="slidenum">
              <a:rPr lang="en-US" altLang="en-US" smtClean="0"/>
              <a:pPr/>
              <a:t>4</a:t>
            </a:fld>
            <a:endParaRPr lang="en-US" altLang="en-US"/>
          </a:p>
        </p:txBody>
      </p:sp>
    </p:spTree>
    <p:extLst>
      <p:ext uri="{BB962C8B-B14F-4D97-AF65-F5344CB8AC3E}">
        <p14:creationId xmlns:p14="http://schemas.microsoft.com/office/powerpoint/2010/main" val="3222905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53A01-FE6B-4133-B76C-0CCEBD5ABF07}"/>
              </a:ext>
            </a:extLst>
          </p:cNvPr>
          <p:cNvSpPr>
            <a:spLocks noGrp="1"/>
          </p:cNvSpPr>
          <p:nvPr>
            <p:ph type="title"/>
          </p:nvPr>
        </p:nvSpPr>
        <p:spPr/>
        <p:txBody>
          <a:bodyPr/>
          <a:lstStyle/>
          <a:p>
            <a:pPr algn="ctr"/>
            <a:r>
              <a:rPr lang="en-US" dirty="0" smtClean="0"/>
              <a:t>Recap - Background on the RAS Guideline Review Process</a:t>
            </a:r>
            <a:endParaRPr lang="en-US" dirty="0"/>
          </a:p>
        </p:txBody>
      </p:sp>
      <p:sp>
        <p:nvSpPr>
          <p:cNvPr id="3" name="Content Placeholder 2">
            <a:extLst>
              <a:ext uri="{FF2B5EF4-FFF2-40B4-BE49-F238E27FC236}">
                <a16:creationId xmlns:a16="http://schemas.microsoft.com/office/drawing/2014/main" id="{57902CC4-1342-4683-85A4-74124884EF93}"/>
              </a:ext>
            </a:extLst>
          </p:cNvPr>
          <p:cNvSpPr>
            <a:spLocks noGrp="1"/>
          </p:cNvSpPr>
          <p:nvPr>
            <p:ph idx="1"/>
          </p:nvPr>
        </p:nvSpPr>
        <p:spPr>
          <a:xfrm>
            <a:off x="457200" y="1143000"/>
            <a:ext cx="8229600" cy="4977928"/>
          </a:xfrm>
        </p:spPr>
        <p:txBody>
          <a:bodyPr>
            <a:normAutofit/>
          </a:bodyPr>
          <a:lstStyle/>
          <a:p>
            <a:pPr algn="just">
              <a:spcBef>
                <a:spcPts val="600"/>
              </a:spcBef>
              <a:spcAft>
                <a:spcPts val="600"/>
              </a:spcAft>
            </a:pPr>
            <a:r>
              <a:rPr lang="en-US" sz="2000" dirty="0" smtClean="0"/>
              <a:t>The ISO initiated a stakeholder initiative in June 2021 to discuss potential revisions to the RAS guidelines. </a:t>
            </a:r>
            <a:r>
              <a:rPr lang="en-US" sz="2000" dirty="0"/>
              <a:t>D</a:t>
            </a:r>
            <a:r>
              <a:rPr lang="en-US" sz="2000" dirty="0" smtClean="0"/>
              <a:t>uring the initiative discussions, it was discovered that the modeling of the RAS in the ISO Market needed to be considered as part of the initiative. The initiative was put on hold to allow the ISO time to consider this additional scope.</a:t>
            </a:r>
          </a:p>
          <a:p>
            <a:pPr algn="just">
              <a:spcBef>
                <a:spcPts val="600"/>
              </a:spcBef>
              <a:spcAft>
                <a:spcPts val="600"/>
              </a:spcAft>
            </a:pPr>
            <a:r>
              <a:rPr lang="en-US" sz="2000" dirty="0" smtClean="0"/>
              <a:t>The ISO proceeded with the revised Issue paper and the </a:t>
            </a:r>
            <a:r>
              <a:rPr lang="en-US" sz="2000" dirty="0"/>
              <a:t>initiative </a:t>
            </a:r>
            <a:r>
              <a:rPr lang="en-US" sz="2000" dirty="0" smtClean="0"/>
              <a:t>after </a:t>
            </a:r>
            <a:r>
              <a:rPr lang="en-US" sz="2000" dirty="0"/>
              <a:t>further </a:t>
            </a:r>
            <a:r>
              <a:rPr lang="en-US" sz="2000" dirty="0" smtClean="0"/>
              <a:t>consultation with internal team.</a:t>
            </a:r>
          </a:p>
          <a:p>
            <a:pPr algn="just">
              <a:spcBef>
                <a:spcPts val="600"/>
              </a:spcBef>
              <a:spcAft>
                <a:spcPts val="600"/>
              </a:spcAft>
            </a:pPr>
            <a:r>
              <a:rPr lang="en-US" sz="2000" dirty="0" smtClean="0"/>
              <a:t>The ISO resumed the stakeholder initiative with a meeting on July 22, 2022 to present the Issue paper as well as to solicit stakeholder inputs.</a:t>
            </a:r>
          </a:p>
          <a:p>
            <a:pPr algn="just">
              <a:spcBef>
                <a:spcPts val="600"/>
              </a:spcBef>
              <a:spcAft>
                <a:spcPts val="600"/>
              </a:spcAft>
            </a:pPr>
            <a:r>
              <a:rPr lang="en-US" sz="2000" dirty="0" smtClean="0"/>
              <a:t>A meeting on September 26, 2022 was held to present the Straw Proposal to the stakeholders as well as to seek comments and further inputs.</a:t>
            </a:r>
            <a:endParaRPr lang="en-US" sz="2000" dirty="0"/>
          </a:p>
          <a:p>
            <a:pPr algn="just">
              <a:spcBef>
                <a:spcPts val="600"/>
              </a:spcBef>
              <a:spcAft>
                <a:spcPts val="600"/>
              </a:spcAft>
            </a:pPr>
            <a:endParaRPr lang="en-US" sz="2000" dirty="0" smtClean="0"/>
          </a:p>
          <a:p>
            <a:pPr algn="just">
              <a:spcBef>
                <a:spcPts val="600"/>
              </a:spcBef>
              <a:spcAft>
                <a:spcPts val="600"/>
              </a:spcAft>
            </a:pPr>
            <a:endParaRPr lang="en-US" sz="2000" dirty="0" smtClean="0"/>
          </a:p>
          <a:p>
            <a:pPr algn="just"/>
            <a:endParaRPr lang="en-US" sz="2000" dirty="0"/>
          </a:p>
          <a:p>
            <a:pPr algn="just"/>
            <a:endParaRPr lang="en-US" sz="2000" dirty="0"/>
          </a:p>
        </p:txBody>
      </p:sp>
      <p:sp>
        <p:nvSpPr>
          <p:cNvPr id="4" name="Slide Number Placeholder 3">
            <a:extLst>
              <a:ext uri="{FF2B5EF4-FFF2-40B4-BE49-F238E27FC236}">
                <a16:creationId xmlns:a16="http://schemas.microsoft.com/office/drawing/2014/main" id="{41979884-8AFE-4C68-B0B8-4311041CCD09}"/>
              </a:ext>
            </a:extLst>
          </p:cNvPr>
          <p:cNvSpPr>
            <a:spLocks noGrp="1"/>
          </p:cNvSpPr>
          <p:nvPr>
            <p:ph type="sldNum" sz="quarter" idx="10"/>
          </p:nvPr>
        </p:nvSpPr>
        <p:spPr/>
        <p:txBody>
          <a:bodyPr/>
          <a:lstStyle/>
          <a:p>
            <a:r>
              <a:rPr lang="en-US" altLang="en-US"/>
              <a:t>Page </a:t>
            </a:r>
            <a:fld id="{E188C49E-526C-4CA2-87C2-E99663D5313E}" type="slidenum">
              <a:rPr lang="en-US" altLang="en-US" smtClean="0"/>
              <a:pPr/>
              <a:t>5</a:t>
            </a:fld>
            <a:endParaRPr lang="en-US" altLang="en-US"/>
          </a:p>
        </p:txBody>
      </p:sp>
    </p:spTree>
    <p:extLst>
      <p:ext uri="{BB962C8B-B14F-4D97-AF65-F5344CB8AC3E}">
        <p14:creationId xmlns:p14="http://schemas.microsoft.com/office/powerpoint/2010/main" val="3221725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Straw Proposal was presented in September 2022</a:t>
            </a:r>
            <a:endParaRPr lang="en-US" dirty="0"/>
          </a:p>
        </p:txBody>
      </p:sp>
      <p:sp>
        <p:nvSpPr>
          <p:cNvPr id="3" name="Content Placeholder 2"/>
          <p:cNvSpPr>
            <a:spLocks noGrp="1"/>
          </p:cNvSpPr>
          <p:nvPr>
            <p:ph idx="1"/>
          </p:nvPr>
        </p:nvSpPr>
        <p:spPr>
          <a:xfrm>
            <a:off x="457200" y="1295400"/>
            <a:ext cx="8229600" cy="4343400"/>
          </a:xfrm>
        </p:spPr>
        <p:txBody>
          <a:bodyPr/>
          <a:lstStyle/>
          <a:p>
            <a:r>
              <a:rPr lang="en-US" dirty="0" smtClean="0"/>
              <a:t>The ISO presented the Straw Proposal at the Stakeholder Call on September 26, 2022</a:t>
            </a:r>
          </a:p>
          <a:p>
            <a:endParaRPr lang="en-US" dirty="0" smtClean="0"/>
          </a:p>
          <a:p>
            <a:r>
              <a:rPr lang="en-US" dirty="0"/>
              <a:t>T</a:t>
            </a:r>
            <a:r>
              <a:rPr lang="en-US" dirty="0" smtClean="0"/>
              <a:t>he ISO also requested stakeholder inputs and comments to the Straw Proposal</a:t>
            </a:r>
          </a:p>
          <a:p>
            <a:endParaRPr lang="en-US" dirty="0" smtClean="0"/>
          </a:p>
          <a:p>
            <a:r>
              <a:rPr lang="en-US" dirty="0" smtClean="0"/>
              <a:t>The ISO summarized stakeholder inputs and comments in the next two slides</a:t>
            </a:r>
            <a:endParaRPr lang="en-US"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6</a:t>
            </a:fld>
            <a:endParaRPr lang="en-US" altLang="en-US"/>
          </a:p>
        </p:txBody>
      </p:sp>
    </p:spTree>
    <p:extLst>
      <p:ext uri="{BB962C8B-B14F-4D97-AF65-F5344CB8AC3E}">
        <p14:creationId xmlns:p14="http://schemas.microsoft.com/office/powerpoint/2010/main" val="1696218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296400" cy="1143000"/>
          </a:xfrm>
        </p:spPr>
        <p:txBody>
          <a:bodyPr/>
          <a:lstStyle/>
          <a:p>
            <a:pPr algn="ctr"/>
            <a:r>
              <a:rPr lang="en-US" dirty="0" smtClean="0"/>
              <a:t>Summary of comments received</a:t>
            </a:r>
            <a:endParaRPr lang="en-US" dirty="0"/>
          </a:p>
        </p:txBody>
      </p:sp>
      <p:sp>
        <p:nvSpPr>
          <p:cNvPr id="3" name="Content Placeholder 2"/>
          <p:cNvSpPr>
            <a:spLocks noGrp="1"/>
          </p:cNvSpPr>
          <p:nvPr>
            <p:ph idx="1"/>
          </p:nvPr>
        </p:nvSpPr>
        <p:spPr>
          <a:xfrm>
            <a:off x="457200" y="1143000"/>
            <a:ext cx="8229600" cy="5105400"/>
          </a:xfrm>
        </p:spPr>
        <p:txBody>
          <a:bodyPr>
            <a:normAutofit/>
          </a:bodyPr>
          <a:lstStyle/>
          <a:p>
            <a:pPr algn="just">
              <a:lnSpc>
                <a:spcPct val="120000"/>
              </a:lnSpc>
              <a:spcBef>
                <a:spcPts val="600"/>
              </a:spcBef>
              <a:spcAft>
                <a:spcPts val="600"/>
              </a:spcAft>
            </a:pPr>
            <a:r>
              <a:rPr lang="en-US" dirty="0" smtClean="0"/>
              <a:t>The ISO received comments from the following entities:</a:t>
            </a:r>
          </a:p>
          <a:p>
            <a:pPr lvl="1" algn="just">
              <a:lnSpc>
                <a:spcPct val="120000"/>
              </a:lnSpc>
              <a:spcBef>
                <a:spcPts val="600"/>
              </a:spcBef>
              <a:spcAft>
                <a:spcPts val="600"/>
              </a:spcAft>
            </a:pPr>
            <a:r>
              <a:rPr lang="en-US" dirty="0" smtClean="0"/>
              <a:t>California Wind Energy Association (</a:t>
            </a:r>
            <a:r>
              <a:rPr lang="en-US" dirty="0" err="1" smtClean="0"/>
              <a:t>CalWEA</a:t>
            </a:r>
            <a:r>
              <a:rPr lang="en-US" dirty="0" smtClean="0"/>
              <a:t>)</a:t>
            </a:r>
          </a:p>
          <a:p>
            <a:pPr lvl="1" algn="just">
              <a:lnSpc>
                <a:spcPct val="120000"/>
              </a:lnSpc>
              <a:spcBef>
                <a:spcPts val="600"/>
              </a:spcBef>
              <a:spcAft>
                <a:spcPts val="600"/>
              </a:spcAft>
            </a:pPr>
            <a:r>
              <a:rPr lang="en-US" dirty="0" smtClean="0"/>
              <a:t>REV Renewables (REV)</a:t>
            </a:r>
          </a:p>
          <a:p>
            <a:pPr lvl="1" algn="just">
              <a:lnSpc>
                <a:spcPct val="120000"/>
              </a:lnSpc>
              <a:spcBef>
                <a:spcPts val="600"/>
              </a:spcBef>
              <a:spcAft>
                <a:spcPts val="600"/>
              </a:spcAft>
            </a:pPr>
            <a:r>
              <a:rPr lang="en-US" dirty="0" smtClean="0"/>
              <a:t>Pacific Gas &amp; Electric Company (PG&amp;E)</a:t>
            </a:r>
          </a:p>
          <a:p>
            <a:pPr lvl="1" algn="just">
              <a:lnSpc>
                <a:spcPct val="120000"/>
              </a:lnSpc>
              <a:spcBef>
                <a:spcPts val="600"/>
              </a:spcBef>
              <a:spcAft>
                <a:spcPts val="600"/>
              </a:spcAft>
            </a:pPr>
            <a:r>
              <a:rPr lang="en-US" dirty="0" smtClean="0"/>
              <a:t>Southern California Edison (SCE)</a:t>
            </a:r>
          </a:p>
          <a:p>
            <a:pPr lvl="1" algn="just">
              <a:lnSpc>
                <a:spcPct val="120000"/>
              </a:lnSpc>
              <a:spcBef>
                <a:spcPts val="600"/>
              </a:spcBef>
              <a:spcAft>
                <a:spcPts val="600"/>
              </a:spcAft>
            </a:pPr>
            <a:r>
              <a:rPr lang="en-US" dirty="0" smtClean="0"/>
              <a:t>San Diego Gas &amp; Electric Company (SDG&amp;E).</a:t>
            </a:r>
          </a:p>
          <a:p>
            <a:pPr lvl="1" algn="just">
              <a:lnSpc>
                <a:spcPct val="120000"/>
              </a:lnSpc>
              <a:spcBef>
                <a:spcPts val="600"/>
              </a:spcBef>
              <a:spcAft>
                <a:spcPts val="600"/>
              </a:spcAft>
            </a:pPr>
            <a:endParaRPr lang="en-US" dirty="0" smtClean="0"/>
          </a:p>
          <a:p>
            <a:pPr lvl="1" algn="just">
              <a:lnSpc>
                <a:spcPct val="120000"/>
              </a:lnSpc>
              <a:spcBef>
                <a:spcPts val="600"/>
              </a:spcBef>
              <a:spcAft>
                <a:spcPts val="600"/>
              </a:spcAft>
            </a:pPr>
            <a:endParaRPr lang="en-US" dirty="0" smtClean="0"/>
          </a:p>
          <a:p>
            <a:pPr algn="just">
              <a:lnSpc>
                <a:spcPct val="120000"/>
              </a:lnSpc>
              <a:spcBef>
                <a:spcPts val="600"/>
              </a:spcBef>
              <a:spcAft>
                <a:spcPts val="600"/>
              </a:spcAft>
            </a:pPr>
            <a:endParaRPr lang="en-US"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7</a:t>
            </a:fld>
            <a:endParaRPr lang="en-US" altLang="en-US"/>
          </a:p>
        </p:txBody>
      </p:sp>
    </p:spTree>
    <p:extLst>
      <p:ext uri="{BB962C8B-B14F-4D97-AF65-F5344CB8AC3E}">
        <p14:creationId xmlns:p14="http://schemas.microsoft.com/office/powerpoint/2010/main" val="1919625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 of comments </a:t>
            </a:r>
            <a:r>
              <a:rPr lang="en-US" dirty="0" smtClean="0"/>
              <a:t>received (cont’d)</a:t>
            </a:r>
            <a:endParaRPr lang="en-US" dirty="0"/>
          </a:p>
        </p:txBody>
      </p:sp>
      <p:sp>
        <p:nvSpPr>
          <p:cNvPr id="3" name="Content Placeholder 2"/>
          <p:cNvSpPr>
            <a:spLocks noGrp="1"/>
          </p:cNvSpPr>
          <p:nvPr>
            <p:ph idx="1"/>
          </p:nvPr>
        </p:nvSpPr>
        <p:spPr>
          <a:xfrm>
            <a:off x="457200" y="1066800"/>
            <a:ext cx="8229600" cy="4953000"/>
          </a:xfrm>
        </p:spPr>
        <p:txBody>
          <a:bodyPr>
            <a:normAutofit/>
          </a:bodyPr>
          <a:lstStyle/>
          <a:p>
            <a:pPr algn="just">
              <a:lnSpc>
                <a:spcPct val="110000"/>
              </a:lnSpc>
              <a:spcBef>
                <a:spcPts val="600"/>
              </a:spcBef>
              <a:spcAft>
                <a:spcPts val="600"/>
              </a:spcAft>
            </a:pPr>
            <a:r>
              <a:rPr lang="en-US" sz="2200" dirty="0" smtClean="0"/>
              <a:t>The stakeholders provided the following major comments:</a:t>
            </a:r>
          </a:p>
          <a:p>
            <a:pPr lvl="1" algn="just">
              <a:lnSpc>
                <a:spcPct val="110000"/>
              </a:lnSpc>
              <a:spcBef>
                <a:spcPts val="600"/>
              </a:spcBef>
              <a:spcAft>
                <a:spcPts val="600"/>
              </a:spcAft>
            </a:pPr>
            <a:r>
              <a:rPr lang="en-US" sz="2200" dirty="0" smtClean="0"/>
              <a:t>Overall, the stakeholders expressed general support for the ISO’s efforts in simplifying the RAS design</a:t>
            </a:r>
          </a:p>
          <a:p>
            <a:pPr lvl="1" algn="just">
              <a:lnSpc>
                <a:spcPct val="110000"/>
              </a:lnSpc>
              <a:spcBef>
                <a:spcPts val="600"/>
              </a:spcBef>
              <a:spcAft>
                <a:spcPts val="600"/>
              </a:spcAft>
            </a:pPr>
            <a:r>
              <a:rPr lang="en-US" sz="2200" dirty="0" smtClean="0"/>
              <a:t>Each of the entities have their own specific comments that can be reviewed </a:t>
            </a:r>
            <a:r>
              <a:rPr lang="en-US" sz="2200" dirty="0"/>
              <a:t>here </a:t>
            </a:r>
            <a:r>
              <a:rPr lang="en-US" sz="2200" dirty="0" smtClean="0"/>
              <a:t>with the ISO responses (</a:t>
            </a:r>
            <a:r>
              <a:rPr lang="en-US" sz="2200" dirty="0" smtClean="0">
                <a:hlinkClick r:id="rId2"/>
              </a:rPr>
              <a:t>https</a:t>
            </a:r>
            <a:r>
              <a:rPr lang="en-US" sz="2200" dirty="0">
                <a:hlinkClick r:id="rId2"/>
              </a:rPr>
              <a:t>://stakeholdercenter.caiso.com/StakeholderInitiatives/Planning-standards-remedial-action-scheme-guidelines-update</a:t>
            </a:r>
            <a:r>
              <a:rPr lang="en-US" sz="2200" dirty="0" smtClean="0"/>
              <a:t>) </a:t>
            </a:r>
          </a:p>
          <a:p>
            <a:pPr lvl="1" algn="just">
              <a:lnSpc>
                <a:spcPct val="110000"/>
              </a:lnSpc>
              <a:spcBef>
                <a:spcPts val="600"/>
              </a:spcBef>
              <a:spcAft>
                <a:spcPts val="600"/>
              </a:spcAft>
            </a:pPr>
            <a:r>
              <a:rPr lang="en-US" sz="2200" dirty="0" smtClean="0"/>
              <a:t>The stakeholders support the removal of redundant RAS language as these are already included in the NERC PRC-012-2 Standard</a:t>
            </a:r>
          </a:p>
          <a:p>
            <a:pPr marL="457200" lvl="1" indent="0" algn="just">
              <a:lnSpc>
                <a:spcPct val="110000"/>
              </a:lnSpc>
              <a:spcBef>
                <a:spcPts val="600"/>
              </a:spcBef>
              <a:spcAft>
                <a:spcPts val="600"/>
              </a:spcAft>
              <a:buNone/>
            </a:pPr>
            <a:endParaRPr lang="en-US"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8</a:t>
            </a:fld>
            <a:endParaRPr lang="en-US" altLang="en-US"/>
          </a:p>
        </p:txBody>
      </p:sp>
    </p:spTree>
    <p:extLst>
      <p:ext uri="{BB962C8B-B14F-4D97-AF65-F5344CB8AC3E}">
        <p14:creationId xmlns:p14="http://schemas.microsoft.com/office/powerpoint/2010/main" val="3829420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 of comments received (cont’d)</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9</a:t>
            </a:fld>
            <a:endParaRPr lang="en-US" altLang="en-US"/>
          </a:p>
        </p:txBody>
      </p:sp>
      <p:sp>
        <p:nvSpPr>
          <p:cNvPr id="5" name="Content Placeholder 2"/>
          <p:cNvSpPr>
            <a:spLocks noGrp="1"/>
          </p:cNvSpPr>
          <p:nvPr>
            <p:ph idx="1"/>
          </p:nvPr>
        </p:nvSpPr>
        <p:spPr>
          <a:xfrm>
            <a:off x="457200" y="1066800"/>
            <a:ext cx="8229600" cy="5257800"/>
          </a:xfrm>
        </p:spPr>
        <p:txBody>
          <a:bodyPr>
            <a:normAutofit fontScale="85000" lnSpcReduction="20000"/>
          </a:bodyPr>
          <a:lstStyle/>
          <a:p>
            <a:pPr algn="just">
              <a:lnSpc>
                <a:spcPct val="110000"/>
              </a:lnSpc>
              <a:spcBef>
                <a:spcPts val="600"/>
              </a:spcBef>
              <a:spcAft>
                <a:spcPts val="600"/>
              </a:spcAft>
            </a:pPr>
            <a:r>
              <a:rPr lang="en-US" dirty="0" smtClean="0"/>
              <a:t>The stakeholders provided the following major comments (cont’d):</a:t>
            </a:r>
          </a:p>
          <a:p>
            <a:pPr lvl="1" algn="just">
              <a:lnSpc>
                <a:spcPct val="110000"/>
              </a:lnSpc>
              <a:spcBef>
                <a:spcPts val="600"/>
              </a:spcBef>
              <a:spcAft>
                <a:spcPts val="600"/>
              </a:spcAft>
            </a:pPr>
            <a:r>
              <a:rPr lang="en-US" dirty="0" smtClean="0"/>
              <a:t>Generation developers expressed desire to know the details for implementing the proposed RAS standards and guidelines</a:t>
            </a:r>
          </a:p>
          <a:p>
            <a:pPr lvl="2" algn="just">
              <a:lnSpc>
                <a:spcPct val="110000"/>
              </a:lnSpc>
              <a:spcBef>
                <a:spcPts val="600"/>
              </a:spcBef>
              <a:spcAft>
                <a:spcPts val="600"/>
              </a:spcAft>
              <a:buFont typeface="Wingdings" panose="05000000000000000000" pitchFamily="2" charset="2"/>
              <a:buChar char="Ø"/>
            </a:pPr>
            <a:r>
              <a:rPr lang="en-US" dirty="0" smtClean="0"/>
              <a:t>The updated RAS and guidelines will become effective after the Board’s consideration and approval</a:t>
            </a:r>
          </a:p>
          <a:p>
            <a:pPr lvl="2" algn="just">
              <a:lnSpc>
                <a:spcPct val="110000"/>
              </a:lnSpc>
              <a:spcBef>
                <a:spcPts val="600"/>
              </a:spcBef>
              <a:spcAft>
                <a:spcPts val="600"/>
              </a:spcAft>
              <a:buFont typeface="Wingdings" panose="05000000000000000000" pitchFamily="2" charset="2"/>
              <a:buChar char="Ø"/>
            </a:pPr>
            <a:r>
              <a:rPr lang="en-US" dirty="0" smtClean="0"/>
              <a:t>The ISO will work with generation owners and transmission owners to implement the updated standards and guidelines</a:t>
            </a:r>
          </a:p>
          <a:p>
            <a:pPr lvl="2" algn="just">
              <a:lnSpc>
                <a:spcPct val="110000"/>
              </a:lnSpc>
              <a:spcBef>
                <a:spcPts val="600"/>
              </a:spcBef>
              <a:spcAft>
                <a:spcPts val="600"/>
              </a:spcAft>
              <a:buFont typeface="Wingdings" panose="05000000000000000000" pitchFamily="2" charset="2"/>
              <a:buChar char="Ø"/>
            </a:pPr>
            <a:endParaRPr lang="en-US" dirty="0" smtClean="0"/>
          </a:p>
          <a:p>
            <a:pPr lvl="1" algn="just">
              <a:lnSpc>
                <a:spcPct val="110000"/>
              </a:lnSpc>
              <a:spcBef>
                <a:spcPts val="600"/>
              </a:spcBef>
              <a:spcAft>
                <a:spcPts val="600"/>
              </a:spcAft>
              <a:buFont typeface="Arial" panose="020B0604020202020204" pitchFamily="34" charset="0"/>
              <a:buChar char="−"/>
            </a:pPr>
            <a:r>
              <a:rPr lang="en-US" dirty="0" smtClean="0"/>
              <a:t>SDG&amp;E and SCE commented that some of the proposed RAS guidelines (i.e., G-RAS3, G-RAS4 and G-RAS6) should become standards instead of being guidelines</a:t>
            </a:r>
          </a:p>
          <a:p>
            <a:pPr lvl="2" algn="just">
              <a:lnSpc>
                <a:spcPct val="110000"/>
              </a:lnSpc>
              <a:spcBef>
                <a:spcPts val="600"/>
              </a:spcBef>
              <a:spcAft>
                <a:spcPts val="600"/>
              </a:spcAft>
              <a:buFont typeface="Wingdings" panose="05000000000000000000" pitchFamily="2" charset="2"/>
              <a:buChar char="Ø"/>
            </a:pPr>
            <a:r>
              <a:rPr lang="en-US" dirty="0"/>
              <a:t> </a:t>
            </a:r>
            <a:r>
              <a:rPr lang="en-US" dirty="0" smtClean="0"/>
              <a:t>RAS implementation is a complex process that requires consideration of many factors, thus designating those as standards is not appropriate at this time</a:t>
            </a:r>
          </a:p>
          <a:p>
            <a:pPr lvl="2" algn="just">
              <a:lnSpc>
                <a:spcPct val="110000"/>
              </a:lnSpc>
              <a:spcBef>
                <a:spcPts val="600"/>
              </a:spcBef>
              <a:spcAft>
                <a:spcPts val="600"/>
              </a:spcAft>
              <a:buFont typeface="Arial" panose="020B0604020202020204" pitchFamily="34" charset="0"/>
              <a:buChar char="−"/>
            </a:pPr>
            <a:endParaRPr lang="en-US" dirty="0" smtClean="0"/>
          </a:p>
          <a:p>
            <a:pPr marL="457200" lvl="1" indent="0" algn="just">
              <a:lnSpc>
                <a:spcPct val="110000"/>
              </a:lnSpc>
              <a:spcBef>
                <a:spcPts val="600"/>
              </a:spcBef>
              <a:spcAft>
                <a:spcPts val="600"/>
              </a:spcAft>
              <a:buNone/>
            </a:pPr>
            <a:endParaRPr lang="en-US" dirty="0"/>
          </a:p>
        </p:txBody>
      </p:sp>
    </p:spTree>
    <p:extLst>
      <p:ext uri="{BB962C8B-B14F-4D97-AF65-F5344CB8AC3E}">
        <p14:creationId xmlns:p14="http://schemas.microsoft.com/office/powerpoint/2010/main" val="2312639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92D050"/>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O PP Template-Standard.pptx" id="{A36EBBBF-AE27-441A-856D-BE418457ABB5}" vid="{4FFF80F4-008E-4E58-8325-627FAC53AE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3C4558D17C5424438ED9E058A452A00D" ma:contentTypeVersion="1" ma:contentTypeDescription="Create a new document." ma:contentTypeScope="" ma:versionID="58968a46a1bad65155eeaa79ec003be2">
  <xsd:schema xmlns:xsd="http://www.w3.org/2001/XMLSchema" xmlns:xs="http://www.w3.org/2001/XMLSchema" xmlns:p="http://schemas.microsoft.com/office/2006/metadata/properties" xmlns:ns2="2613f182-e424-487f-ac7f-33bed2fc986a" targetNamespace="http://schemas.microsoft.com/office/2006/metadata/properties" ma:root="true" ma:fieldsID="6c900d0cb3a38c97dc51f7485df35394" ns2:_="">
    <xsd:import namespace="2613f182-e424-487f-ac7f-33bed2fc986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3f182-e424-487f-ac7f-33bed2fc986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tns:customPropertyEditors xmlns:tns="http://schemas.microsoft.com/office/2006/customDocumentInformationPanel">
  <tns:showOnOpen>false</tns:showOnOpen>
  <tns:defaultPropertyEditorNamespace>Standard and SharePoint library properties</tns:defaultPropertyEditorNamespace>
</tns:customPropertyEditors>
</file>

<file path=customXml/item4.xml><?xml version="1.0" encoding="utf-8"?>
<ct:contentTypeSchema xmlns:ct="http://schemas.microsoft.com/office/2006/metadata/contentType" xmlns:ma="http://schemas.microsoft.com/office/2006/metadata/properties/metaAttributes" ct:_="" ma:_="" ma:contentTypeName="ISO Document" ma:contentTypeID="0x010100B72ED250C60CFC47AE0A3A0E8940792600C340DB4947822C4099E296C6F352FC33" ma:contentTypeVersion="86" ma:contentTypeDescription="" ma:contentTypeScope="" ma:versionID="8f3ec1649a53414b2d67bd51b6022b58">
  <xsd:schema xmlns:xsd="http://www.w3.org/2001/XMLSchema" xmlns:xs="http://www.w3.org/2001/XMLSchema" xmlns:p="http://schemas.microsoft.com/office/2006/metadata/properties" xmlns:ns1="http://schemas.microsoft.com/sharepoint/v3" xmlns:ns2="e6671a59-50a7-4167-890c-836f7535b734" xmlns:ns3="dcc7e218-8b47-4273-ba28-07719656e1ad" xmlns:ns4="2e64aaae-efe8-4b36-9ab4-486f04499e09" xmlns:ns6="53d0012f-b9c0-4b00-a54f-bfdbdfe1e517" targetNamespace="http://schemas.microsoft.com/office/2006/metadata/properties" ma:root="true" ma:fieldsID="a0bf47c28e3d42587b46427b80883c0e" ns1:_="" ns2:_="" ns3:_="" ns4:_="" ns6:_="">
    <xsd:import namespace="http://schemas.microsoft.com/sharepoint/v3"/>
    <xsd:import namespace="e6671a59-50a7-4167-890c-836f7535b734"/>
    <xsd:import namespace="dcc7e218-8b47-4273-ba28-07719656e1ad"/>
    <xsd:import namespace="2e64aaae-efe8-4b36-9ab4-486f04499e09"/>
    <xsd:import namespace="53d0012f-b9c0-4b00-a54f-bfdbdfe1e517"/>
    <xsd:element name="properties">
      <xsd:complexType>
        <xsd:sequence>
          <xsd:element name="documentManagement">
            <xsd:complexType>
              <xsd:all>
                <xsd:element ref="ns2:Doc_x0020_Owner" minOccurs="0"/>
                <xsd:element ref="ns2:Doc_x0020_Status"/>
                <xsd:element ref="ns2:InfoSec_x0020_Classification" minOccurs="0"/>
                <xsd:element ref="ns2:ISO_x0020_Department" minOccurs="0"/>
                <xsd:element ref="ns2:Date_x0020_Became_x0020_Record" minOccurs="0"/>
                <xsd:element ref="ns3:_dlc_DocIdUrl" minOccurs="0"/>
                <xsd:element ref="ns3:_dlc_DocIdPersistId" minOccurs="0"/>
                <xsd:element ref="ns3:_dlc_DocId" minOccurs="0"/>
                <xsd:element ref="ns2:Division" minOccurs="0"/>
                <xsd:element ref="ns4:b096d808b59a41b7a526eb1052d792f3" minOccurs="0"/>
                <xsd:element ref="ns4:TaxCatchAll" minOccurs="0"/>
                <xsd:element ref="ns4:TaxCatchAllLabel" minOccurs="0"/>
                <xsd:element ref="ns4:ac6042663e6544a5b5f6c47baa21cbec" minOccurs="0"/>
                <xsd:element ref="ns4:mb7a63be961241008d728fcf8db72869" minOccurs="0"/>
                <xsd:element ref="ns1:CSMeta2010Field" minOccurs="0"/>
                <xsd:element ref="ns6:SharedWithUsers" minOccurs="0"/>
                <xsd:element ref="ns6: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SMeta2010Field" ma:index="26" nillable="true" ma:displayName="Classification Status" ma:hidden="true" ma:internalName="CSMeta2010Field"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6671a59-50a7-4167-890c-836f7535b734" elementFormDefault="qualified">
    <xsd:import namespace="http://schemas.microsoft.com/office/2006/documentManagement/types"/>
    <xsd:import namespace="http://schemas.microsoft.com/office/infopath/2007/PartnerControls"/>
    <xsd:element name="Doc_x0020_Owner" ma:index="2" nillable="true" ma:displayName="Doc Owner" ma:description="" ma:list="UserInfo" ma:SharePointGroup="0" ma:internalName="Doc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_x0020_Status" ma:index="3" ma:displayName="Doc Status" ma:format="Dropdown" ma:internalName="Doc_x0020_Status" ma:readOnly="false">
      <xsd:simpleType>
        <xsd:restriction base="dms:Choice">
          <xsd:enumeration value="Draft"/>
          <xsd:enumeration value="Under Review"/>
          <xsd:enumeration value="Final"/>
        </xsd:restriction>
      </xsd:simpleType>
    </xsd:element>
    <xsd:element name="InfoSec_x0020_Classification" ma:index="4" nillable="true" ma:displayName="Information Classification" ma:description="" ma:format="Dropdown" ma:internalName="InfoSec_x0020_Classification">
      <xsd:simpleType>
        <xsd:restriction base="dms:Choice">
          <xsd:enumeration value="- Current Classifications -"/>
          <xsd:enumeration value="ISO Public"/>
          <xsd:enumeration value="ISO Limited Distribution - Green"/>
          <xsd:enumeration value="ISO Limited Distribution - Amber"/>
          <xsd:enumeration value="ISO Limited Distribution - Red"/>
          <xsd:enumeration value="ISO Internal Use"/>
          <xsd:enumeration value="ISO Confidential"/>
          <xsd:enumeration value="ISO Restricted"/>
          <xsd:enumeration value="- Past Classifications -"/>
          <xsd:enumeration value="CAISO Public"/>
          <xsd:enumeration value="Copyright 2019 California ISO"/>
          <xsd:enumeration value="California ISO INTERNAL USE. For use by all authorized California ISO personnel. Do not release or disclose outside the California ISO."/>
          <xsd:enumeration value="California ISO CONFIDENTIAL. For use by authorized California ISO personnel only with a need to know. Do not release or disclose outside the California ISO."/>
          <xsd:enumeration value="California ISO RESTRICTED. This information is for use solely by authorized California ISO employees with a need to know and a signed confidentiality non-disclosure agreement.  Do not release, disclose or reproduce this information."/>
          <xsd:enumeration value="PCII or CEII"/>
          <xsd:enumeration value="Privileged and Confidential. (Legal Use Only)."/>
          <xsd:enumeration value="Copyright 2018 California ISO"/>
          <xsd:enumeration value="Copyright 2017 California ISO"/>
          <xsd:enumeration value="Copyright 2016 California ISO"/>
          <xsd:enumeration value="Copyright 2015 California ISO"/>
          <xsd:enumeration value="Copyright 2014 California ISO"/>
          <xsd:enumeration value="Copyright 2013 California ISO"/>
          <xsd:enumeration value="Copyright 2012 California ISO"/>
          <xsd:enumeration value="Copyright 2011 California ISO"/>
        </xsd:restriction>
      </xsd:simpleType>
    </xsd:element>
    <xsd:element name="ISO_x0020_Department" ma:index="5" nillable="true" ma:displayName="ISO Department" ma:description="" ma:format="Dropdown" ma:internalName="ISO_x0020_Department">
      <xsd:simpleType>
        <xsd:restriction base="dms:Choice">
          <xsd:enumeration value="Business Solutions"/>
          <xsd:enumeration value="Campus Operations"/>
          <xsd:enumeration value="CFO &amp; Treasurer"/>
          <xsd:enumeration value="Communications &amp; Public Relations"/>
          <xsd:enumeration value="Compensation &amp; Benefits"/>
          <xsd:enumeration value="Compliance &amp; Corporate Affairs"/>
          <xsd:enumeration value="Corporate Secretary"/>
          <xsd:enumeration value="Customer Service and Stakeholder Affairs"/>
          <xsd:enumeration value="Customer Services &amp; Industrial Affairs"/>
          <xsd:enumeration value="Day-Ahead Market and Real-Time Operations Support"/>
          <xsd:enumeration value="Enterprise Model Management"/>
          <xsd:enumeration value="Executive Advisor - Operations"/>
          <xsd:enumeration value="Executive Office"/>
          <xsd:enumeration value="Federal Affairs"/>
          <xsd:enumeration value="Government Affairs"/>
          <xsd:enumeration value="Grid Assets"/>
          <xsd:enumeration value="Human Resources"/>
          <xsd:enumeration value="Human Resources Operations"/>
          <xsd:enumeration value="Information Security"/>
          <xsd:enumeration value="Infrastructure Contracts and Management"/>
          <xsd:enumeration value="Interconnection Implementation"/>
          <xsd:enumeration value="Internal Audit"/>
          <xsd:enumeration value="IT Architecture"/>
          <xsd:enumeration value="IT Enterprise Support &amp; Campus Operations"/>
          <xsd:enumeration value="IT Infrastructure Engineering &amp; Systems Operations"/>
          <xsd:enumeration value="IT Operations"/>
          <xsd:enumeration value="Learning &amp; Leadership Development"/>
          <xsd:enumeration value="Legal"/>
          <xsd:enumeration value="Market &amp; Infrastructure Compliance"/>
          <xsd:enumeration value="Market &amp; Infrastructure Policy"/>
          <xsd:enumeration value="Market Analysis &amp; Development"/>
          <xsd:enumeration value="Market Analysis and Development"/>
          <xsd:enumeration value="Market Development and Analysis"/>
          <xsd:enumeration value="Market Monitoring"/>
          <xsd:enumeration value="Market Services"/>
          <xsd:enumeration value="Market Validation and Quality Analysis"/>
          <xsd:enumeration value="Operational Readiness"/>
          <xsd:enumeration value="Operations Compliance &amp; Control"/>
          <xsd:enumeration value="Operations Engineering Services"/>
          <xsd:enumeration value="Operations Process, Procedures and Training"/>
          <xsd:enumeration value="Power Systems and Smart Grid Technology Development"/>
          <xsd:enumeration value="Power Systems Technology Development"/>
          <xsd:enumeration value="Power Systems Technology Oerations"/>
          <xsd:enumeration value="Power Systems Technology Operations"/>
          <xsd:enumeration value="Program Office"/>
          <xsd:enumeration value="QA, Architecture and Enterprise Data Mgmt"/>
          <xsd:enumeration value="Regulatory Contracts"/>
          <xsd:enumeration value="Renewable Studies"/>
          <xsd:enumeration value="Security, Architecture, Model Management &amp; Quality"/>
          <xsd:enumeration value="Short-Term Demand and Renewable Forecasting"/>
          <xsd:enumeration value="Smart Grid Technologies &amp; Strategy"/>
          <xsd:enumeration value="Transmission Infrastructure Planning"/>
          <xsd:enumeration value="State Affairs"/>
          <xsd:enumeration value="State Regulatory Strategy"/>
          <xsd:enumeration value="Strategic Alliances"/>
          <xsd:enumeration value="System Operations"/>
          <xsd:enumeration value="Corporate Business Operations"/>
          <xsd:enumeration value="Corporate Compliance"/>
          <xsd:enumeration value="Business Solutions and Quality"/>
          <xsd:enumeration value="Infrastructure Development"/>
          <xsd:enumeration value="Business Planning and Operations"/>
          <xsd:enumeration value="Regional Affairs"/>
          <xsd:enumeration value="Regulatory Affairs"/>
          <xsd:enumeration value="Regulatory Affairs - DER"/>
        </xsd:restriction>
      </xsd:simpleType>
    </xsd:element>
    <xsd:element name="Date_x0020_Became_x0020_Record" ma:index="6" nillable="true" ma:displayName="Date Became Record" ma:default="[today]" ma:description="" ma:format="DateOnly" ma:hidden="true" ma:internalName="Date_x0020_Became_x0020_Record" ma:readOnly="false">
      <xsd:simpleType>
        <xsd:restriction base="dms:DateTime"/>
      </xsd:simpleType>
    </xsd:element>
    <xsd:element name="Division" ma:index="16" nillable="true" ma:displayName="ISO Division" ma:default="Transmission Planning &amp; Infrastructure Development" ma:description="" ma:format="Dropdown" ma:internalName="Division">
      <xsd:simpleType>
        <xsd:restriction base="dms:Choice">
          <xsd:enumeration value="Executive Office"/>
          <xsd:enumeration value="External and Customer Affairs"/>
          <xsd:enumeration value="General Counsel"/>
          <xsd:enumeration value="Human Resources"/>
          <xsd:enumeration value="Market Monitoring"/>
          <xsd:enumeration value="Market Quality &amp; Renewable Integration"/>
          <xsd:enumeration value="Operations"/>
          <xsd:enumeration value="Policy &amp; Client Services"/>
          <xsd:enumeration value="Regional &amp; Federal Affairs"/>
          <xsd:enumeration value="Technology"/>
          <xsd:enumeration value="Transmission Planning &amp; Infrastructure Development"/>
          <xsd:enumeration value="Customer &amp; State Affairs"/>
          <xsd:enumeration value="General Counsel &amp; Administration"/>
          <xsd:enumeration value="Market and Infrastructure Development"/>
        </xsd:restriction>
      </xsd:simpleType>
    </xsd:element>
  </xsd:schema>
  <xsd:schema xmlns:xsd="http://www.w3.org/2001/XMLSchema" xmlns:xs="http://www.w3.org/2001/XMLSchema" xmlns:dms="http://schemas.microsoft.com/office/2006/documentManagement/types" xmlns:pc="http://schemas.microsoft.com/office/infopath/2007/PartnerControls" targetNamespace="dcc7e218-8b47-4273-ba28-07719656e1ad" elementFormDefault="qualified">
    <xsd:import namespace="http://schemas.microsoft.com/office/2006/documentManagement/types"/>
    <xsd:import namespace="http://schemas.microsoft.com/office/infopath/2007/PartnerControls"/>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false">
      <xsd:simpleType>
        <xsd:restriction base="dms:Boolean"/>
      </xsd:simpleType>
    </xsd:element>
    <xsd:element name="_dlc_DocId" ma:index="14"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64aaae-efe8-4b36-9ab4-486f04499e09" elementFormDefault="qualified">
    <xsd:import namespace="http://schemas.microsoft.com/office/2006/documentManagement/types"/>
    <xsd:import namespace="http://schemas.microsoft.com/office/infopath/2007/PartnerControls"/>
    <xsd:element name="b096d808b59a41b7a526eb1052d792f3" ma:index="18" nillable="true" ma:taxonomy="true" ma:internalName="b096d808b59a41b7a526eb1052d792f3" ma:taxonomyFieldName="AutoClassRecordSeries" ma:displayName="Automatically Updated Record Series" ma:readOnly="false" ma:default="" ma:fieldId="{b096d808-b59a-41b7-a526-eb1052d792f3}" ma:sspId="2e7ee6ce-ef65-4ea8-ac93-b3dccb6c50ab" ma:termSetId="7d168031-9c36-4bb0-a326-5d21d4010fef"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379d5730-78e4-4cbb-96dd-e465d29e98e0}" ma:internalName="TaxCatchAll" ma:showField="CatchAllData" ma:web="e6671a59-50a7-4167-890c-836f7535b734">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379d5730-78e4-4cbb-96dd-e465d29e98e0}" ma:internalName="TaxCatchAllLabel" ma:readOnly="true" ma:showField="CatchAllDataLabel" ma:web="e6671a59-50a7-4167-890c-836f7535b734">
      <xsd:complexType>
        <xsd:complexContent>
          <xsd:extension base="dms:MultiChoiceLookup">
            <xsd:sequence>
              <xsd:element name="Value" type="dms:Lookup" maxOccurs="unbounded" minOccurs="0" nillable="true"/>
            </xsd:sequence>
          </xsd:extension>
        </xsd:complexContent>
      </xsd:complexType>
    </xsd:element>
    <xsd:element name="ac6042663e6544a5b5f6c47baa21cbec" ma:index="22" nillable="true" ma:taxonomy="true" ma:internalName="ac6042663e6544a5b5f6c47baa21cbec" ma:taxonomyFieldName="AutoClassDocumentType" ma:displayName="Automatically Updated Document Type" ma:readOnly="false" ma:default="" ma:fieldId="{ac604266-3e65-44a5-b5f6-c47baa21cbec}" ma:sspId="2e7ee6ce-ef65-4ea8-ac93-b3dccb6c50ab" ma:termSetId="0970d2fb-dc85-4fb5-b352-cf8dd925641e" ma:anchorId="00000000-0000-0000-0000-000000000000" ma:open="false" ma:isKeyword="false">
      <xsd:complexType>
        <xsd:sequence>
          <xsd:element ref="pc:Terms" minOccurs="0" maxOccurs="1"/>
        </xsd:sequence>
      </xsd:complexType>
    </xsd:element>
    <xsd:element name="mb7a63be961241008d728fcf8db72869" ma:index="24" nillable="true" ma:taxonomy="true" ma:internalName="mb7a63be961241008d728fcf8db72869" ma:taxonomyFieldName="AutoClassTopic" ma:displayName="Automatically Updated Topic" ma:readOnly="false" ma:default="" ma:fieldId="{6b7a63be-9612-4100-8d72-8fcf8db72869}" ma:taxonomyMulti="true" ma:sspId="2e7ee6ce-ef65-4ea8-ac93-b3dccb6c50ab" ma:termSetId="8b5665c4-6659-459b-90b1-69777ba5afa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3d0012f-b9c0-4b00-a54f-bfdbdfe1e517" elementFormDefault="qualified">
    <xsd:import namespace="http://schemas.microsoft.com/office/2006/documentManagement/types"/>
    <xsd:import namespace="http://schemas.microsoft.com/office/infopath/2007/PartnerControls"/>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LongProperties xmlns="http://schemas.microsoft.com/office/2006/metadata/longProperties"/>
</file>

<file path=customXml/item6.xml><?xml version="1.0" encoding="utf-8"?>
<p:properties xmlns:p="http://schemas.microsoft.com/office/2006/metadata/properties" xmlns:xsi="http://www.w3.org/2001/XMLSchema-instance" xmlns:pc="http://schemas.microsoft.com/office/infopath/2007/PartnerControls">
  <documentManagement>
    <SharedWithUsers xmlns="2613f182-e424-487f-ac7f-33bed2fc986a">
      <UserInfo>
        <DisplayName>Nicosia, Isabella</DisplayName>
        <AccountId>2152</AccountId>
        <AccountType/>
      </UserInfo>
    </SharedWithUsers>
  </documentManagement>
</p:properties>
</file>

<file path=customXml/itemProps1.xml><?xml version="1.0" encoding="utf-8"?>
<ds:datastoreItem xmlns:ds="http://schemas.openxmlformats.org/officeDocument/2006/customXml" ds:itemID="{0C8E0E12-9F1B-48E1-AF19-635F377839EE}"/>
</file>

<file path=customXml/itemProps2.xml><?xml version="1.0" encoding="utf-8"?>
<ds:datastoreItem xmlns:ds="http://schemas.openxmlformats.org/officeDocument/2006/customXml" ds:itemID="{F42167AC-3611-496D-AC29-C40DC70C381A}"/>
</file>

<file path=customXml/itemProps3.xml><?xml version="1.0" encoding="utf-8"?>
<ds:datastoreItem xmlns:ds="http://schemas.openxmlformats.org/officeDocument/2006/customXml" ds:itemID="{8E8372ED-2F6E-4EE6-9BAB-EF5D6D259A31}">
  <ds:schemaRefs>
    <ds:schemaRef ds:uri="http://schemas.microsoft.com/office/2006/customDocumentInformationPanel"/>
  </ds:schemaRefs>
</ds:datastoreItem>
</file>

<file path=customXml/itemProps4.xml><?xml version="1.0" encoding="utf-8"?>
<ds:datastoreItem xmlns:ds="http://schemas.openxmlformats.org/officeDocument/2006/customXml" ds:itemID="{34286D2A-6AFD-424E-AB61-D5829E8D00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6671a59-50a7-4167-890c-836f7535b734"/>
    <ds:schemaRef ds:uri="dcc7e218-8b47-4273-ba28-07719656e1ad"/>
    <ds:schemaRef ds:uri="2e64aaae-efe8-4b36-9ab4-486f04499e09"/>
    <ds:schemaRef ds:uri="53d0012f-b9c0-4b00-a54f-bfdbdfe1e5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0D3EAE63-6E73-4411-962F-7895DDB7CCB4}">
  <ds:schemaRefs>
    <ds:schemaRef ds:uri="http://schemas.microsoft.com/office/2006/metadata/longProperties"/>
  </ds:schemaRefs>
</ds:datastoreItem>
</file>

<file path=customXml/itemProps6.xml><?xml version="1.0" encoding="utf-8"?>
<ds:datastoreItem xmlns:ds="http://schemas.openxmlformats.org/officeDocument/2006/customXml" ds:itemID="{2431E06B-2850-4EFF-86F0-FD60C2C64AE8}">
  <ds:schemaRefs>
    <ds:schemaRef ds:uri="53d0012f-b9c0-4b00-a54f-bfdbdfe1e517"/>
    <ds:schemaRef ds:uri="http://schemas.microsoft.com/sharepoint/v3"/>
    <ds:schemaRef ds:uri="http://purl.org/dc/elements/1.1/"/>
    <ds:schemaRef ds:uri="http://schemas.microsoft.com/office/2006/metadata/properties"/>
    <ds:schemaRef ds:uri="e6671a59-50a7-4167-890c-836f7535b734"/>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purl.org/dc/dcmitype/"/>
    <ds:schemaRef ds:uri="2e64aaae-efe8-4b36-9ab4-486f04499e09"/>
    <ds:schemaRef ds:uri="dcc7e218-8b47-4273-ba28-07719656e1a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ISO PP Template-Standard</Template>
  <TotalTime>0</TotalTime>
  <Words>1827</Words>
  <Application>Microsoft Office PowerPoint</Application>
  <PresentationFormat>On-screen Show (4:3)</PresentationFormat>
  <Paragraphs>167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Office Theme</vt:lpstr>
      <vt:lpstr>ISO Planning Standards – Remedial Action Scheme Guidelines Updates </vt:lpstr>
      <vt:lpstr>Housekeeping reminders</vt:lpstr>
      <vt:lpstr>Stakeholder Process</vt:lpstr>
      <vt:lpstr>Recap - Scope of the Review and Updates of the Current SPS Guidelines</vt:lpstr>
      <vt:lpstr>Recap - Background on the RAS Guideline Review Process</vt:lpstr>
      <vt:lpstr>Straw Proposal was presented in September 2022</vt:lpstr>
      <vt:lpstr>Summary of comments received</vt:lpstr>
      <vt:lpstr>Summary of comments received (cont’d)</vt:lpstr>
      <vt:lpstr>Summary of comments received (cont’d)</vt:lpstr>
      <vt:lpstr>Draft Final Proposal – RAS guidelines updates</vt:lpstr>
      <vt:lpstr>Draft Final Proposal – RAS guidelines updates</vt:lpstr>
      <vt:lpstr>Draft Final Proposal – RAS guidelines updates</vt:lpstr>
      <vt:lpstr>Draft Final Proposal – RAS guidelines updates</vt:lpstr>
      <vt:lpstr>Draft Final Proposal – RAS guidelines updates</vt:lpstr>
      <vt:lpstr>Draft Final Proposal – RAS guidelines updates</vt:lpstr>
      <vt:lpstr>Draft Final Proposal – RAS guidelines updates</vt:lpstr>
      <vt:lpstr>Draft Final Proposal – RAS guidelines updates</vt:lpstr>
      <vt:lpstr>Draft Final Proposal – RAS guidelines updates</vt:lpstr>
      <vt:lpstr>Next steps</vt:lpstr>
      <vt:lpstr>Schedule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2018-02-14T17:34:53Z</dcterms:created>
  <dcterms:modified xsi:type="dcterms:W3CDTF">2022-12-15T17:53:12Z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0x0101003C4558D17C5424438ED9E058A452A00D</vt:lpwstr>
  </property>
  <property fmtid="{D5CDD505-2E9C-101B-9397-08002B2CF9AE}" pid="3" name="AutoClassRecordSeries">
    <vt:lpwstr>31;#Administrative:ADM01-225 - Rules, Policies and Procedures|a8d2496a-2496-4b65-941a-72c2dfcca10e</vt:lpwstr>
  </property>
  <property fmtid="{D5CDD505-2E9C-101B-9397-08002B2CF9AE}" pid="4" name="AutoClassDocumentType">
    <vt:lpwstr>55;#Standard|a2096403-e2d9-4ea3-9c7b-eb176af1b024</vt:lpwstr>
  </property>
  <property fmtid="{D5CDD505-2E9C-101B-9397-08002B2CF9AE}" pid="5" name="AutoClassTopic">
    <vt:lpwstr>18;#Planning|cb76c6a9-bfb7-4d17-8a96-6f2baff15b42;#13;#NERC (North American Electric Reliability Corporation)‎|82174d3f-ffbb-438d-bd03-e2d893656097</vt:lpwstr>
  </property>
  <property fmtid="{D5CDD505-2E9C-101B-9397-08002B2CF9AE}" pid="6" name="_dlc_DocIdItemGuid">
    <vt:lpwstr>8ec72d40-a495-4a68-9ad2-dae1a000e4ed</vt:lpwstr>
  </property>
</Properties>
</file>